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4"/>
    <p:sldMasterId id="2147483930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1704638" cy="6858000"/>
  <p:notesSz cx="6950075" cy="11979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6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hwan Noh" initials="YN" lastIdx="2" clrIdx="0">
    <p:extLst>
      <p:ext uri="{19B8F6BF-5375-455C-9EA6-DF929625EA0E}">
        <p15:presenceInfo xmlns:p15="http://schemas.microsoft.com/office/powerpoint/2012/main" userId="4d8326bce00147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D5E"/>
    <a:srgbClr val="57257D"/>
    <a:srgbClr val="17CDAC"/>
    <a:srgbClr val="E6E6E6"/>
    <a:srgbClr val="0B0E06"/>
    <a:srgbClr val="3E501B"/>
    <a:srgbClr val="183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000" autoAdjust="0"/>
  </p:normalViewPr>
  <p:slideViewPr>
    <p:cSldViewPr snapToGrid="0">
      <p:cViewPr>
        <p:scale>
          <a:sx n="125" d="100"/>
          <a:sy n="125" d="100"/>
        </p:scale>
        <p:origin x="198" y="-186"/>
      </p:cViewPr>
      <p:guideLst>
        <p:guide orient="horz" pos="2183"/>
        <p:guide pos="36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12329" cy="600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6" y="3"/>
            <a:ext cx="3012329" cy="600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7B70D-9E1B-40B2-B2CF-7DD6474A8BA0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1379204"/>
            <a:ext cx="3012329" cy="600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6" y="11379204"/>
            <a:ext cx="3012329" cy="600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A609-0CAD-466C-9AE5-693B9E98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8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600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6000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97B41-1916-4F0B-91FF-15BC0671E0D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1497013"/>
            <a:ext cx="6899275" cy="4043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34" y="5765804"/>
            <a:ext cx="5559425" cy="4716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379201"/>
            <a:ext cx="3011488" cy="600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11379201"/>
            <a:ext cx="3011488" cy="6000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303F-9585-4F68-BDE9-4D6F08B2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1497013"/>
            <a:ext cx="6899275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03F-9585-4F68-BDE9-4D6F08B2C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1497013"/>
            <a:ext cx="6899275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03F-9585-4F68-BDE9-4D6F08B2CD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9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80" y="1122363"/>
            <a:ext cx="8778479" cy="2387600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80" y="3602038"/>
            <a:ext cx="8778479" cy="1655762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6131" y="365125"/>
            <a:ext cx="25238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694" y="365125"/>
            <a:ext cx="742513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0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80" y="1122363"/>
            <a:ext cx="8778479" cy="2387600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80" y="3602038"/>
            <a:ext cx="8778479" cy="1655762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98" y="1709739"/>
            <a:ext cx="10095250" cy="2852737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98" y="4589464"/>
            <a:ext cx="10095250" cy="150018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5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694" y="1825625"/>
            <a:ext cx="497447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5473" y="1825625"/>
            <a:ext cx="497447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5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365126"/>
            <a:ext cx="100952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219" y="1681163"/>
            <a:ext cx="4951610" cy="82391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219" y="2505075"/>
            <a:ext cx="49516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5473" y="1681163"/>
            <a:ext cx="4975996" cy="82391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5473" y="2505075"/>
            <a:ext cx="497599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0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457200"/>
            <a:ext cx="3775050" cy="160020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996" y="987426"/>
            <a:ext cx="5925473" cy="487362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219" y="2057400"/>
            <a:ext cx="3775050" cy="3811588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1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457200"/>
            <a:ext cx="3775050" cy="160020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996" y="987426"/>
            <a:ext cx="5925473" cy="4873625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219" y="2057400"/>
            <a:ext cx="3775050" cy="3811588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7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9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6131" y="365125"/>
            <a:ext cx="25238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694" y="365125"/>
            <a:ext cx="742513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3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98" y="1709739"/>
            <a:ext cx="10095250" cy="2852737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98" y="4589464"/>
            <a:ext cx="10095250" cy="150018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694" y="1825625"/>
            <a:ext cx="497447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5473" y="1825625"/>
            <a:ext cx="497447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6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365126"/>
            <a:ext cx="100952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219" y="1681163"/>
            <a:ext cx="4951610" cy="82391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219" y="2505075"/>
            <a:ext cx="49516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5473" y="1681163"/>
            <a:ext cx="4975996" cy="823912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5473" y="2505075"/>
            <a:ext cx="497599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9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457200"/>
            <a:ext cx="3775050" cy="160020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996" y="987426"/>
            <a:ext cx="5925473" cy="487362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219" y="2057400"/>
            <a:ext cx="3775050" cy="3811588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4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9" y="457200"/>
            <a:ext cx="3775050" cy="160020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996" y="987426"/>
            <a:ext cx="5925473" cy="4873625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219" y="2057400"/>
            <a:ext cx="3775050" cy="3811588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694" y="365126"/>
            <a:ext cx="10095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694" y="1825625"/>
            <a:ext cx="10095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94" y="6356351"/>
            <a:ext cx="2633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7162" y="6356351"/>
            <a:ext cx="395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6400" y="6356351"/>
            <a:ext cx="2633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694" y="365126"/>
            <a:ext cx="100952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694" y="1825625"/>
            <a:ext cx="10095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94" y="6356351"/>
            <a:ext cx="2633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4950E-EC30-4B3C-93C0-C790349039CD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7162" y="6356351"/>
            <a:ext cx="395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6400" y="6356351"/>
            <a:ext cx="2633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9C2B-7904-4FB8-A019-F08792365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922055" y="45867"/>
            <a:ext cx="11747513" cy="36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 dirty="0"/>
          </a:p>
        </p:txBody>
      </p:sp>
      <p:sp>
        <p:nvSpPr>
          <p:cNvPr id="8" name="Rectangle 7"/>
          <p:cNvSpPr/>
          <p:nvPr/>
        </p:nvSpPr>
        <p:spPr>
          <a:xfrm>
            <a:off x="2860036" y="369607"/>
            <a:ext cx="2921290" cy="2283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1. Welcome! </a:t>
            </a:r>
            <a:r>
              <a:rPr lang="ko-KR" altLang="en-US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환영하고 축복합니다</a:t>
            </a:r>
            <a:br>
              <a:rPr lang="en-US" altLang="ko-KR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기쁨과 은혜가 넘치는 제일한인교회에 오신 것을 진심으로 환영합니다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처음 방문하신 분은 담임목사의 안내를 받으시기 바랍니다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37160" indent="-137160">
              <a:spcAft>
                <a:spcPts val="600"/>
              </a:spcAft>
            </a:pPr>
            <a:r>
              <a:rPr lang="en-US" altLang="ko-KR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2. </a:t>
            </a:r>
            <a:r>
              <a:rPr lang="ko-KR" altLang="en-US" sz="11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성령강림 후 스물 셋째 주일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기적의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14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일 감사 노트 작성을 통해 은혜로운 시간 되시길 바랍니다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다음 주일은 어느덧 추수감사주일입니다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감사기도와 더불어 개인별 중보기도 제목을 업데이트합니다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en-US" altLang="ko-KR" sz="1100" spc="-50" dirty="0">
                <a:solidFill>
                  <a:srgbClr val="FF0000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</a:t>
            </a:r>
          </a:p>
          <a:p>
            <a:pPr marL="137160" indent="-137160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3. 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포인세티아 신청 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($15/each)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정정욱 장로에게 다음 주까지 신청해 주십시오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37160" indent="-137160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4. 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신나는 협동조합 공동구매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가능하면 다음 주까지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신청해 주십시오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37160" indent="-137160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5. &lt;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감사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&gt;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시리즈 설교 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(3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주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11/6  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빌립보서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4:4-7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감사하면 생기는 일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11/13 </a:t>
            </a:r>
            <a:r>
              <a:rPr lang="ko-KR" altLang="en-US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요한복음 </a:t>
            </a:r>
            <a:r>
              <a:rPr lang="en-US" altLang="ko-KR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6:11-15 </a:t>
            </a:r>
            <a:r>
              <a:rPr lang="ko-KR" altLang="en-US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기적을 부르는 감사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11/20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요한복음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6:32-35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마르지 않는 감사</a:t>
            </a:r>
            <a:endParaRPr lang="en-US" altLang="ko-KR" sz="1100" spc="-5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60" indent="-137160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6. Rhode Island Association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오늘 오후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시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Central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UCC</a:t>
            </a:r>
          </a:p>
          <a:p>
            <a:pPr marL="137160" indent="-137160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7. 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추수감사 종교간 연합예배 </a:t>
            </a:r>
            <a:br>
              <a:rPr lang="en-US" altLang="ko-KR" sz="1100" b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다음 주일 오후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6:30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분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Temple Sinai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(30 Hagen Ave, Cranston, RI 02920)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크랜스턴 성직자 협의회에서 주관하는 추수감사 연합예배에 많은 참여 바랍니다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가능하신 분은 성가대로 참여해 주십시오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참석이 어려우시더라도 가능하시면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Cranston International Food Pantry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를 위해 마른 음식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파스타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이나 밀봉음식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피넛버터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잼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/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젤리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파스타 소스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을 가져와 주십시오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8. 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중보기도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세바스찬의 완전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모든 교우들과 가족들의 건강을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로드아일랜드 한인들의 건강을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전쟁과 물가로 고통받는 저소득층들을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우크라이나 전쟁의 평화로운 종식을 위해</a:t>
            </a: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조경희님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박승희 권사 올케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 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폐 건강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박영미 교우의 다리 회복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여행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양승숙 권사의 어깨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정옥자 교우의 손가락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발목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뉴저지 최석은님의 투석을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주승 형제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홍지복 님 장남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스티브 형제의 창업한 비즈니스를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박승희 권사의 건강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윤신혜 자매의 임신을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이어진 자매 어머니의 어깨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김경신 집사의 투병 치료와 회복을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로드아일랜드 한인들의 건강을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전쟁과 물가로 고통받는 저소득층들을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마서스비니어드 지역과 난민들을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한국 이태원 참사 당한 어린 영혼들을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우크라이나 전쟁의 평화로운 종식을 위해</a:t>
            </a: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우크라이나를 위해 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: 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난민들을 위한 안전한 통로를 허락하소서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살해당하고 상처입은 민간인을 위로하소서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분쟁으로 위협받고 있는 가정을 보호하소서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트라우마를 겪게 될 어린이들을 치유하소서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난민들을 위한 안전한 통로를 허락하소서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서방 세계가 지혜롭게 판단하게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우크라이나 위정자들에게 힘과 소망을 주소서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살해당하고 상처입은 민간인을 위로하소서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서방 세계가 지혜롭게 판단하게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우크라이나 위정자들에게 힘과 소망을 주소서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전쟁과 물가로 고통받는 저소득층들을 위해</a:t>
            </a: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우크라이나를 위해 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: 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난민들을 위한 안전한 통로를 허락하소서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살해당하고 상처입은 민간인을 위로하소서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분쟁으로 위협받고 있는 가정을 보호하소서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트라우마를 겪게 될 어린이들을 치유하소서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난민들을 위한 안전한 통로를 허락하소서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살해당하고 상처입은 민간인을 위로하소서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서방 세계가 지혜롭게 판단하게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우크라이나 위정자들에게 힘과 소망을 주소서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러시아가 평화의 소중함을 깨닫게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-3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차대전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핵전쟁으로 확산되지 않게 하소서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3. </a:t>
            </a:r>
            <a:r>
              <a:rPr lang="ko-KR" altLang="en-US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기도 제목 업데이트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주보에 알려서 다같이 중보할 기도와 담임목사가 조용히 중보할 기도를 구분하여 봉헌 시간에 제출하여 주십시오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</a:t>
            </a:r>
          </a:p>
          <a:p>
            <a:pPr marL="137155" indent="-137155">
              <a:spcAft>
                <a:spcPts val="600"/>
              </a:spcAft>
            </a:pPr>
            <a:endParaRPr lang="ko-KR" altLang="en-US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신나는 협동조합의 사역을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포괄적 이민개혁법안 </a:t>
            </a: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BBB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상원 통과를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-</a:t>
            </a:r>
            <a:r>
              <a:rPr lang="ko-KR" altLang="en-US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코로나 종식을 위해</a:t>
            </a:r>
            <a:b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endParaRPr lang="en-US" altLang="ko-KR" sz="1100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37155" indent="-137155">
              <a:spcAft>
                <a:spcPts val="600"/>
              </a:spcAft>
            </a:pP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</a:t>
            </a:r>
            <a: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. Christmas Pageant</a:t>
            </a:r>
            <a:br>
              <a:rPr lang="en-US" altLang="ko-KR" sz="1100" spc="-5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en-US" altLang="ko-KR" sz="11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12/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19(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주일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오전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10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시에 브랜든 에이든 진하 은하가 참석합니다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어린이들은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9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시 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30</a:t>
            </a:r>
            <a:r>
              <a:rPr lang="ko-KR" altLang="en-US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분까지 친교실로 모입니다</a:t>
            </a:r>
            <a:r>
              <a:rPr lang="en-US" altLang="ko-KR" sz="11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</a:p>
          <a:p>
            <a:pPr marL="137155" indent="-137155">
              <a:spcAft>
                <a:spcPts val="600"/>
              </a:spcAft>
            </a:pPr>
            <a:br>
              <a:rPr lang="en-US" altLang="ko-KR" sz="1100" spc="-50" dirty="0">
                <a:solidFill>
                  <a:srgbClr val="57257D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방문하신 여러분을</a:t>
            </a:r>
            <a:r>
              <a:rPr lang="en-US" altLang="ko-KR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‘</a:t>
            </a:r>
            <a:r>
              <a:rPr lang="ko-KR" altLang="en-US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누구라도</a:t>
            </a:r>
            <a:r>
              <a:rPr lang="en-US" altLang="ko-KR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’</a:t>
            </a:r>
            <a:r>
              <a:rPr lang="ko-KR" altLang="en-US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환영합니다</a:t>
            </a:r>
            <a:r>
              <a:rPr lang="en-US" altLang="ko-KR" sz="11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</a:p>
          <a:p>
            <a:pPr>
              <a:spcAft>
                <a:spcPts val="591"/>
              </a:spcAft>
            </a:pPr>
            <a:endParaRPr lang="en-US" altLang="ko-KR" sz="591" dirty="0">
              <a:solidFill>
                <a:srgbClr val="C00000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>
              <a:spcAft>
                <a:spcPts val="591"/>
              </a:spcAft>
            </a:pPr>
            <a:endParaRPr lang="en-US" altLang="ko-KR" sz="591" dirty="0">
              <a:solidFill>
                <a:srgbClr val="C00000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>
              <a:spcAft>
                <a:spcPts val="591"/>
              </a:spcAft>
            </a:pPr>
            <a:endParaRPr lang="en-US" altLang="ko-KR" sz="591" dirty="0">
              <a:solidFill>
                <a:srgbClr val="C00000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9" name="AutoShape 4" descr="Image result for ëª»ë ì¡°ìì´ ëì§ ìê¸° ìí´ ì ìë³µ"/>
          <p:cNvSpPr>
            <a:spLocks noChangeAspect="1" noChangeArrowheads="1"/>
          </p:cNvSpPr>
          <p:nvPr/>
        </p:nvSpPr>
        <p:spPr bwMode="auto">
          <a:xfrm>
            <a:off x="181521" y="-89582"/>
            <a:ext cx="300119" cy="3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036" tIns="45018" rIns="90036" bIns="45018" numCol="1" anchor="t" anchorCtr="0" compatLnSpc="1">
            <a:prstTxWarp prst="textNoShape">
              <a:avLst/>
            </a:prstTxWarp>
          </a:bodyPr>
          <a:lstStyle/>
          <a:p>
            <a:endParaRPr lang="en-US" sz="1772" dirty="0"/>
          </a:p>
        </p:txBody>
      </p:sp>
      <p:sp>
        <p:nvSpPr>
          <p:cNvPr id="18" name="Rectangle 17"/>
          <p:cNvSpPr/>
          <p:nvPr/>
        </p:nvSpPr>
        <p:spPr>
          <a:xfrm>
            <a:off x="2989342" y="89545"/>
            <a:ext cx="2362414" cy="274242"/>
          </a:xfrm>
          <a:prstGeom prst="rect">
            <a:avLst/>
          </a:prstGeom>
          <a:noFill/>
          <a:ln>
            <a:solidFill>
              <a:srgbClr val="1B6D5E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ko-KR" altLang="en-US" sz="1182" kern="14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공동관심사</a:t>
            </a:r>
            <a:r>
              <a:rPr lang="ko-KR" altLang="en-US" sz="1182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의 나눔 </a:t>
            </a:r>
            <a:r>
              <a:rPr lang="en-US" altLang="ko-KR" sz="1182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Announcement</a:t>
            </a:r>
            <a:endParaRPr lang="en-US" sz="1182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9021534" y="6039060"/>
            <a:ext cx="2730481" cy="1220059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ko-KR" altLang="en-US" sz="985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담임목사</a:t>
            </a:r>
            <a:r>
              <a:rPr lang="en-US" altLang="ko-KR" sz="985" dirty="0">
                <a:latin typeface="-윤고딕340" panose="02030504000101010101" pitchFamily="18" charset="-127"/>
                <a:ea typeface="-윤고딕340" panose="02030504000101010101" pitchFamily="18" charset="-127"/>
              </a:rPr>
              <a:t> </a:t>
            </a:r>
            <a:r>
              <a:rPr lang="ko-KR" altLang="en-US" sz="985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노용환 </a:t>
            </a:r>
            <a:r>
              <a:rPr lang="en-US" altLang="ko-KR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Rev. Noh Yonghwan</a:t>
            </a:r>
            <a:r>
              <a:rPr lang="ko-KR" altLang="en-US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ko-KR" altLang="en-US" sz="886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endParaRPr lang="en-US" altLang="ko-KR" sz="886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985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시무장로</a:t>
            </a:r>
            <a:r>
              <a:rPr lang="en-US" altLang="ko-KR" sz="985" dirty="0">
                <a:latin typeface="-윤고딕340" panose="02030504000101010101" pitchFamily="18" charset="-127"/>
                <a:ea typeface="-윤고딕340" panose="02030504000101010101" pitchFamily="18" charset="-127"/>
              </a:rPr>
              <a:t> </a:t>
            </a:r>
            <a:r>
              <a:rPr lang="ko-KR" altLang="en-US" sz="985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정정욱</a:t>
            </a:r>
            <a:r>
              <a:rPr lang="ko-KR" altLang="en-US" sz="1034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en-US" altLang="ko-KR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Elder </a:t>
            </a:r>
            <a:r>
              <a:rPr lang="en-US" altLang="ko-KR" sz="886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Jhung</a:t>
            </a:r>
            <a:r>
              <a:rPr lang="en-US" altLang="ko-KR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en-US" altLang="ko-KR" sz="886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Jhung</a:t>
            </a:r>
            <a:r>
              <a:rPr lang="en-US" altLang="ko-KR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</a:t>
            </a:r>
            <a:r>
              <a:rPr lang="en-US" altLang="ko-KR" sz="886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Woock</a:t>
            </a:r>
            <a:endParaRPr lang="en-US" altLang="ko-KR" sz="886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546 </a:t>
            </a:r>
            <a:r>
              <a:rPr lang="en-US" sz="886" dirty="0" err="1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Budlong</a:t>
            </a:r>
            <a:r>
              <a:rPr lang="en-US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Road, Cranston, RI 02920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886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(401) 339-4713, KOREANUCC.ORG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86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35" y="45866"/>
            <a:ext cx="3845342" cy="410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1034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en-US" altLang="ko-KR" sz="1034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   </a:t>
            </a:r>
            <a:endParaRPr lang="en-US" altLang="ko-KR" sz="985" dirty="0">
              <a:solidFill>
                <a:schemeClr val="tx1">
                  <a:lumMod val="50000"/>
                  <a:lumOff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8594"/>
            <a:ext cx="2860035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뉴저지에서 함께 성경공부하던 목사님들이 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감사하게도 학창시절에는 은퇴하셔서 만날 수 없었던 문동환 교수님이 뉴저지에 살고 계셔서 매주 월요일 저녁에 함께 모여 창세기부터 바울서신까지 요한 계시록만 빼고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년 반 동안 공부했습니다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그리고는 꽤 시간이 지났습니다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문득 예수님께서 지금 우리 삶의 자리에 오신다면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세상 누구도 도와줄 수 없는 빈틈을 찾아내시지 않겠나 생각했습니다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함께 공부하던 목사님들도 공감해 주셨습니다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정부도 못도와주고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교회도 못도와주고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이웃들도 못도와주는 일이 바로 서류미비 싱글맘 렌트비 지원사역이었습니다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저와 우리 교회가 긴밀하게 협력하는 신나는 협동조합에서 겨울 햇김철을 맞이해서 오늘부터 공동구매를 시작합니다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처음 공동구매를 시작할 때쯤에는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 교회가 제법 큰손이었습니다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몇 몇 작은교회 목사들끼리 모여서 힘을 합쳐봤는데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우리만큼 힘을 모아주신 교회가 없었습니다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어느덧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4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년째 하고 있는데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이제 우리가 큰 손이 아닙니다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그런데 이게 감사한 일입니다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일부 주력 교회들이 이끌고 가는게 아니라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작은 개인과 가정들이 힘을 합쳐서 올 한해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2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만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6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천불이 넘게 싱글맘들에게 렌트비 체크를 보냈습니다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처음에 수익금 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5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천불로 감격했 때가 엇그제 같은데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 팬데믹 어려운 시기 중에도 우리 교우님들을 비롯해서 수십 개 교회의 공동구매와 수십 명의 개인 후원자를 보내주셔서 사명을 감당할 수 있었다는 점이 정말 감사한 일입니다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그래서 우리 역할이 제법 줄어들어서 감사합니다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한 사람 한 사람의 손길이 많아져서 감사합니다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열 사람이 힘에 부치게 하는 것보다 수백 명이 가볍게 하는게 기쁨이자 행복입니다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>
              <a:spcAft>
                <a:spcPts val="300"/>
              </a:spcAft>
            </a:pP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그래도 기도하는 마음으로 참여해 주시면 고맙겠습니다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생산자는 공정해서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소비자는 가장 좋은 물건을 싸게 받아서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싱글맘은 생활에 도움이 되어서 좋은 일입니다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일반 후원도 환영합니다</a:t>
            </a:r>
            <a:r>
              <a:rPr lang="en-US" altLang="ko-KR" sz="11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10" y="6082827"/>
            <a:ext cx="1993253" cy="524369"/>
          </a:xfrm>
          <a:prstGeom prst="rect">
            <a:avLst/>
          </a:prstGeom>
        </p:spPr>
      </p:pic>
      <p:pic>
        <p:nvPicPr>
          <p:cNvPr id="1034" name="Picture 10" descr="Facebook Instagram Logo PNG Images, Transparent Facebook Instagram Logo  Image Download - PNGite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9762" r="75767" b="29524"/>
          <a:stretch/>
        </p:blipFill>
        <p:spPr bwMode="auto">
          <a:xfrm>
            <a:off x="9126432" y="5662009"/>
            <a:ext cx="271191" cy="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Facebook Instagram Logo PNG Images, Transparent Facebook Instagram Logo  Image Download - PNGite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7" t="29552" r="1183" b="29734"/>
          <a:stretch/>
        </p:blipFill>
        <p:spPr bwMode="auto">
          <a:xfrm>
            <a:off x="9411163" y="5662009"/>
            <a:ext cx="271191" cy="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B0E1FB-898A-4D09-85CF-E9D0F524924B}"/>
              </a:ext>
            </a:extLst>
          </p:cNvPr>
          <p:cNvSpPr/>
          <p:nvPr/>
        </p:nvSpPr>
        <p:spPr>
          <a:xfrm>
            <a:off x="9012812" y="3504545"/>
            <a:ext cx="24858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어떤 상황에도 예배하는 공동체</a:t>
            </a:r>
            <a:endParaRPr lang="en-US" altLang="ko-KR" sz="9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복음을 삶으로 증거하는 공동체</a:t>
            </a:r>
            <a:endParaRPr lang="en-US" altLang="ko-KR" sz="9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정의와 평화를 추구하는 공동체</a:t>
            </a:r>
            <a:endParaRPr lang="en-US" altLang="ko-KR" sz="9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9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4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제일한인교회는 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1979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년 로드아일랜드 주에 처음 설립된 한인교회입니다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다양성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평신도 참여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정의평화 사역에 중점을 두는 그리스도 연합교회 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(United Church of Christ)</a:t>
            </a:r>
            <a:r>
              <a:rPr lang="ko-KR" altLang="en-US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에 소속되어 있습니다</a:t>
            </a:r>
            <a:r>
              <a:rPr lang="en-US" altLang="ko-KR" sz="9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endParaRPr lang="en-US" altLang="ko-KR" sz="900" spc="-5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en-US" altLang="ko-KR" sz="900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No matter who you are or where you are on life’s journey, you are welcome here.</a:t>
            </a: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3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en-US" altLang="ko-KR" sz="10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            </a:t>
            </a:r>
            <a:r>
              <a:rPr lang="en-US" altLang="ko-KR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First Korean Church UCC </a:t>
            </a:r>
            <a:r>
              <a:rPr lang="ko-KR" altLang="en-US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또는</a:t>
            </a:r>
            <a:endParaRPr lang="en-US" altLang="ko-KR" sz="8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r>
              <a:rPr lang="en-US" altLang="ko-KR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                     </a:t>
            </a:r>
            <a:r>
              <a:rPr lang="ko-KR" altLang="en-US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제일한인교회 </a:t>
            </a:r>
            <a:r>
              <a:rPr lang="en-US" altLang="ko-KR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UCC </a:t>
            </a:r>
            <a:r>
              <a:rPr lang="ko-KR" altLang="en-US" sz="800" dirty="0">
                <a:latin typeface="KoPub돋움체 Light" panose="00000300000000000000" pitchFamily="2" charset="-127"/>
                <a:ea typeface="KoPub돋움체 Light" panose="00000300000000000000" pitchFamily="2" charset="-127"/>
              </a:rPr>
              <a:t>검색</a:t>
            </a:r>
            <a:endParaRPr lang="en-US" altLang="ko-KR" sz="800" dirty="0">
              <a:latin typeface="KoPub돋움체 Light" panose="00000300000000000000" pitchFamily="2" charset="-127"/>
              <a:ea typeface="KoPub돋움체 Light" panose="00000300000000000000" pitchFamily="2" charset="-127"/>
            </a:endParaRPr>
          </a:p>
          <a:p>
            <a:endParaRPr lang="en-US" altLang="ko-KR" sz="10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sz="100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0822A7-2664-4C7B-AB8A-77FC79E184B5}"/>
              </a:ext>
            </a:extLst>
          </p:cNvPr>
          <p:cNvSpPr/>
          <p:nvPr/>
        </p:nvSpPr>
        <p:spPr>
          <a:xfrm>
            <a:off x="9012812" y="1356006"/>
            <a:ext cx="2356939" cy="784830"/>
          </a:xfrm>
          <a:prstGeom prst="rect">
            <a:avLst/>
          </a:prstGeom>
          <a:noFill/>
          <a:ln>
            <a:noFill/>
          </a:ln>
        </p:spPr>
        <p:txBody>
          <a:bodyPr wrap="square" lIns="45018" rIns="45018">
            <a:spAutoFit/>
          </a:bodyPr>
          <a:lstStyle/>
          <a:p>
            <a:pPr latinLnBrk="1"/>
            <a:r>
              <a:rPr lang="ko-KR" altLang="en-US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틴토레토의 </a:t>
            </a:r>
            <a:r>
              <a:rPr lang="en-US" altLang="ko-KR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'The Miracles of the Loaves and Fish, 1547'</a:t>
            </a:r>
            <a:r>
              <a:rPr lang="ko-KR" altLang="en-US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입니다</a:t>
            </a:r>
            <a:r>
              <a:rPr lang="en-US" altLang="ko-KR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원래 본명은 </a:t>
            </a:r>
            <a:r>
              <a:rPr lang="en-US" altLang="ko-KR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Jacopo Comin</a:t>
            </a:r>
            <a:r>
              <a:rPr lang="ko-KR" altLang="en-US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이며</a:t>
            </a:r>
            <a:r>
              <a:rPr lang="en-US" altLang="ko-KR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염색공의 아들로 태어나서 </a:t>
            </a:r>
            <a:r>
              <a:rPr lang="en-US" altLang="ko-KR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'</a:t>
            </a:r>
            <a:r>
              <a:rPr lang="ko-KR" altLang="en-US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염색공 소년</a:t>
            </a:r>
            <a:r>
              <a:rPr lang="en-US" altLang="ko-KR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'</a:t>
            </a:r>
            <a:r>
              <a:rPr lang="ko-KR" altLang="en-US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을 뜻하는 틴토렌토로 불렸습니다</a:t>
            </a:r>
            <a:r>
              <a:rPr lang="en-US" altLang="ko-KR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마니에리스모의 대표하는 인물입니다</a:t>
            </a:r>
            <a:r>
              <a:rPr lang="en-US" altLang="ko-KR" sz="900" i="1" spc="-5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endParaRPr lang="ko-KR" altLang="en-US" sz="900" i="1" spc="-50" dirty="0"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59CCF-8676-4D49-B960-4CD07A2803B3}"/>
              </a:ext>
            </a:extLst>
          </p:cNvPr>
          <p:cNvSpPr/>
          <p:nvPr/>
        </p:nvSpPr>
        <p:spPr>
          <a:xfrm>
            <a:off x="78501" y="89545"/>
            <a:ext cx="1881643" cy="274242"/>
          </a:xfrm>
          <a:prstGeom prst="rect">
            <a:avLst/>
          </a:prstGeom>
          <a:noFill/>
          <a:ln>
            <a:solidFill>
              <a:srgbClr val="1B6D5E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ko-KR" altLang="en-US" sz="1182" b="1" kern="14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목회</a:t>
            </a:r>
            <a:r>
              <a:rPr lang="ko-KR" altLang="en-US" sz="1182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칼럼 </a:t>
            </a:r>
            <a:r>
              <a:rPr lang="en-US" altLang="ko-KR" sz="1182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Pastoral Column</a:t>
            </a:r>
            <a:endParaRPr lang="en-US" sz="1182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12812" y="2250218"/>
            <a:ext cx="2662943" cy="94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7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times" panose="02020603050405020304" pitchFamily="18" charset="0"/>
              </a:rPr>
              <a:t>11-13-2022</a:t>
            </a:r>
            <a:endParaRPr lang="en-US" altLang="ko-KR" sz="985" dirty="0">
              <a:solidFill>
                <a:srgbClr val="1B6D5E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times" panose="02020603050405020304" pitchFamily="18" charset="0"/>
            </a:endParaRPr>
          </a:p>
          <a:p>
            <a:r>
              <a:rPr lang="ko-KR" altLang="en-US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times" panose="02020603050405020304" pitchFamily="18" charset="0"/>
              </a:rPr>
              <a:t>성령강림 후 스물 셋째주일 </a:t>
            </a:r>
            <a:endParaRPr lang="en-US" altLang="ko-KR" sz="985" dirty="0">
              <a:solidFill>
                <a:srgbClr val="1B6D5E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times" panose="02020603050405020304" pitchFamily="18" charset="0"/>
            </a:endParaRPr>
          </a:p>
          <a:p>
            <a:r>
              <a:rPr lang="en-US" altLang="ko-KR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times" panose="02020603050405020304" pitchFamily="18" charset="0"/>
              </a:rPr>
              <a:t>Twenty Third Sunday after Pentecost</a:t>
            </a:r>
          </a:p>
          <a:p>
            <a:r>
              <a:rPr lang="ko-KR" altLang="en-US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통권 </a:t>
            </a:r>
            <a:r>
              <a:rPr lang="en-US" altLang="ko-KR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44-46</a:t>
            </a:r>
            <a:r>
              <a:rPr lang="ko-KR" altLang="en-US" sz="985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호 </a:t>
            </a:r>
            <a:endParaRPr lang="en-US" altLang="ko-KR" sz="985" dirty="0">
              <a:solidFill>
                <a:srgbClr val="1B6D5E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endParaRPr lang="en-US" altLang="ko-KR" sz="985" dirty="0">
              <a:solidFill>
                <a:srgbClr val="1B6D5E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E5C0C3-585E-8DC0-99D3-8E0A8E8C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96756" y="1865525"/>
            <a:ext cx="5986732" cy="22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3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729" y="460673"/>
            <a:ext cx="2884496" cy="104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::: </a:t>
            </a:r>
            <a:r>
              <a:rPr lang="ko-KR" altLang="en-US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입장의 예전 </a:t>
            </a:r>
            <a:r>
              <a:rPr lang="en-US" altLang="ko-KR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:::</a:t>
            </a:r>
            <a:endParaRPr lang="en-US" altLang="ko-KR" sz="1200" spc="-100" dirty="0">
              <a:solidFill>
                <a:srgbClr val="1B6D5E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1200" spc="-100" dirty="0">
              <a:latin typeface="-윤명조220" panose="02030504000101010101" pitchFamily="18" charset="-127"/>
              <a:ea typeface="-윤명조220" panose="02030504000101010101" pitchFamily="18" charset="-127"/>
            </a:endParaRPr>
          </a:p>
          <a:p>
            <a:pPr marL="180000" marR="0" lvl="0" indent="-3291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예배로 부름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Call to Worship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b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예배 기원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Invocation</a:t>
            </a:r>
          </a:p>
          <a:p>
            <a:b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</a:b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여는 찬송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Opening Hymn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| 10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(34)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전능왕 오셔서 주 이름 찬송케 하옵소서 영광과 권능의 성부여 오셔서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우리를 다스려 주옵소서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강생한 성자여 오셔서 기도를 들으소서 택하신 백성들 복 내려 주시고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거룩한 마음을 주옵소서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위로의 주 성령 오셔서 큰 증거 주옵소서 전능한 주시여 각 사람 맘에서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떠나지 마시고 계십소서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성삼위 일체께 한 없는 찬송을 드립니다 존귀한 주님을 영광 중 뵈옵고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영원히 모시게 하옵소서 아멘</a:t>
            </a: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  <a:cs typeface="+mn-cs"/>
            </a:endParaRPr>
          </a:p>
          <a:p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  <a:cs typeface="+mn-cs"/>
            </a:endParaRPr>
          </a:p>
          <a:p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</a:t>
            </a:r>
            <a:r>
              <a:rPr lang="en-US" altLang="ko-KR" sz="1200" spc="-1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200" spc="-1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죄의 고백 </a:t>
            </a:r>
            <a:r>
              <a:rPr lang="en-US" altLang="ko-KR" sz="1200" spc="-1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Prayer of Confession </a:t>
            </a:r>
            <a:endParaRPr lang="ko-KR" altLang="en-US" sz="1200" spc="-1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502901" indent="-347459"/>
            <a:r>
              <a:rPr lang="en-US" altLang="ko-KR" sz="1200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목사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(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고백 후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자비를 베푸소서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502901" indent="-347459"/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회중</a:t>
            </a:r>
            <a:r>
              <a:rPr lang="en-US" altLang="ko-KR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</a:t>
            </a:r>
            <a:r>
              <a:rPr lang="en-US" altLang="ko-KR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자비를 베푸소서</a:t>
            </a:r>
            <a:r>
              <a:rPr lang="en-US" altLang="ko-KR" sz="1200" b="1" spc="-100" dirty="0"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 </a:t>
            </a:r>
            <a:r>
              <a:rPr lang="ko-KR" altLang="en-US" sz="10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자리에 앉습니다</a:t>
            </a:r>
            <a:r>
              <a:rPr lang="en-US" altLang="ko-KR" sz="1000" i="1" spc="-100" dirty="0">
                <a:latin typeface="KoPub바탕체 Medium" panose="00000600000000000000" pitchFamily="2" charset="-127"/>
                <a:ea typeface="KoPub바탕체 Medium" panose="00000600000000000000" pitchFamily="2" charset="-127"/>
              </a:rPr>
              <a:t>.  </a:t>
            </a:r>
            <a:endParaRPr lang="en-US" altLang="ko-KR" sz="1600" i="1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502901" indent="-347459"/>
            <a:endParaRPr lang="en-US" altLang="ko-KR" sz="1200" i="1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침묵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Silence</a:t>
            </a:r>
          </a:p>
          <a:p>
            <a:pPr>
              <a:defRPr/>
            </a:pP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사죄 선언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Assurance of Forgiveness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목사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모든 죄는 용서받았으니 기뻐하고 이웃의 잘못도 용서하십시오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(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아멘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)</a:t>
            </a:r>
            <a:endParaRPr lang="en-US" altLang="ko-KR" sz="1200" b="1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>
              <a:defRPr/>
            </a:pP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회중 기도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Prayer |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정정욱 장로</a:t>
            </a: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defRPr/>
            </a:pP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○ 주의 기도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The Lord’s Prayer </a:t>
            </a:r>
          </a:p>
          <a:p>
            <a:endParaRPr lang="en-US" altLang="ko-KR" sz="1200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endParaRPr lang="en-US" altLang="ko-KR" sz="1200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180000" indent="-310884"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평화의 인사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Passing the Peace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목사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여러분 모두는 그리스도의 몸이고</a:t>
            </a:r>
            <a:endParaRPr lang="en-US" altLang="ko-KR" sz="1200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여러분 각자는 그 분의 지체입니다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  <a:endParaRPr lang="en-US" altLang="ko-KR" sz="1200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>
              <a:defRPr/>
            </a:pPr>
            <a:endParaRPr lang="en-US" altLang="ko-KR" sz="900" i="1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>
              <a:defRPr/>
            </a:pPr>
            <a:endParaRPr lang="en-US" altLang="ko-KR" sz="800" i="1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183600">
              <a:defRPr/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9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endParaRPr lang="en-US" altLang="ko-KR" sz="11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182873"/>
            <a:endParaRPr lang="en-US" altLang="ko-KR" sz="11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219" y="45867"/>
            <a:ext cx="11747513" cy="36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/>
          </a:p>
        </p:txBody>
      </p:sp>
      <p:sp>
        <p:nvSpPr>
          <p:cNvPr id="15" name="Rectangle 14"/>
          <p:cNvSpPr/>
          <p:nvPr/>
        </p:nvSpPr>
        <p:spPr>
          <a:xfrm>
            <a:off x="55346" y="64509"/>
            <a:ext cx="11590129" cy="307777"/>
          </a:xfrm>
          <a:prstGeom prst="rect">
            <a:avLst/>
          </a:prstGeom>
          <a:noFill/>
          <a:ln>
            <a:solidFill>
              <a:srgbClr val="1B6D5E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1378" b="1" kern="14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1113</a:t>
            </a:r>
            <a:r>
              <a:rPr lang="en-US" altLang="ko-KR" sz="1378" b="1" kern="1400" dirty="0">
                <a:solidFill>
                  <a:srgbClr val="57257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378" b="1" kern="14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공동예배</a:t>
            </a:r>
            <a:r>
              <a:rPr lang="ko-KR" altLang="en-US" sz="1378" b="1" kern="1400" dirty="0">
                <a:latin typeface="KoPub바탕체 Bold" panose="00000800000000000000" pitchFamily="2" charset="-127"/>
                <a:ea typeface="KoPub바탕체 Bold" panose="00000800000000000000" pitchFamily="2" charset="-127"/>
              </a:rPr>
              <a:t> </a:t>
            </a:r>
            <a:r>
              <a:rPr lang="ko-KR" altLang="en-US" sz="1378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성령강림 후 스물셋째주일</a:t>
            </a:r>
            <a:r>
              <a:rPr lang="en-US" altLang="ko-KR" sz="14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                                                          </a:t>
            </a:r>
            <a:r>
              <a:rPr lang="en-US" altLang="ko-KR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                                                  ○ </a:t>
            </a:r>
            <a:r>
              <a:rPr lang="ko-KR" altLang="en-US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헌금은 입장할 때  </a:t>
            </a:r>
            <a:r>
              <a:rPr lang="en-US" altLang="ko-KR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Tray</a:t>
            </a:r>
            <a:r>
              <a:rPr lang="ko-KR" altLang="en-US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에 넣어주세요</a:t>
            </a:r>
            <a:r>
              <a:rPr lang="en-US" altLang="ko-KR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○ </a:t>
            </a:r>
            <a:r>
              <a:rPr lang="ko-KR" altLang="en-US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순서자는 우측 단상 마이크를 이용해 주세요</a:t>
            </a:r>
            <a:r>
              <a:rPr lang="en-US" altLang="ko-KR" sz="900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  <a:r>
              <a:rPr lang="en-US" altLang="ko-KR" sz="900" kern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endParaRPr lang="en-US" altLang="ko-KR" sz="900" dirty="0"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4376" y="455505"/>
            <a:ext cx="3060593" cy="1511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310884"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평화의 인사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Passing the Peace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목사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여러분 모두는 그리스도의 몸이고</a:t>
            </a:r>
            <a:endParaRPr lang="en-US" altLang="ko-KR" sz="1200" spc="-100" dirty="0"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여러분 각자는 그 분의 지체입니다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그리스도께서 우리를 위해 평화를 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이루셨으니 하나님 안에서 하나가 됩시다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  <a:b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</a:b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주님의 평화가 여러분과 함께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! 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회중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또한 목사님과 함께 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!   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서로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주님의 평화를 빕니다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</a:p>
          <a:p>
            <a:pPr algn="ctr">
              <a:defRPr/>
            </a:pPr>
            <a:endParaRPr lang="en-US" altLang="ko-KR" sz="1200" spc="-100" dirty="0">
              <a:solidFill>
                <a:srgbClr val="57257D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algn="ctr">
              <a:defRPr/>
            </a:pPr>
            <a:r>
              <a:rPr lang="en-US" altLang="ko-KR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::: </a:t>
            </a:r>
            <a:r>
              <a:rPr lang="ko-KR" altLang="en-US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말씀의 예전 </a:t>
            </a:r>
            <a:r>
              <a:rPr lang="en-US" altLang="ko-KR" sz="1200" spc="-100" dirty="0">
                <a:solidFill>
                  <a:srgbClr val="1B6D5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:::</a:t>
            </a:r>
          </a:p>
          <a:p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>
              <a:spcAft>
                <a:spcPts val="295"/>
              </a:spcAft>
            </a:pP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송가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이사야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12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endParaRPr lang="en-US" altLang="ko-KR" sz="12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2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진정 나를 구원하실 분은 하느님이시니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,◯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내가 그를 의지하고 두려워하지 않으리라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주님은 나의 힘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나의 노래시며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◯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나의 구원이십니다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그러므로 너희는 기뻐하며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◯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구원의 샘에서 물을 길으리라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4.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주님께 감사하여라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◯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그의 이름을 외쳐 불러라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그가 하신 큰 일을 만민에게 알려라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◯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 높으신 이름을 잊지 않게 하여라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5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그가 큰 일을 하셨으니 주님을 찬양하며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◯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 모든 일을 온 세상에 알려라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1200" b="1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영광이 성부와 성자와 성령께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◯</a:t>
            </a:r>
          </a:p>
          <a:p>
            <a:pPr marL="183600"/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처음과 같이 그리고 이제와 영원히 아멘</a:t>
            </a:r>
          </a:p>
          <a:p>
            <a:pPr marL="183600"/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성서 봉독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요한복음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6:11-15  |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양은정 목사</a:t>
            </a:r>
            <a:b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</a:b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    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봉독자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요한공동체가 전한 거룩한 복음입니다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  <a:b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</a:br>
            <a:r>
              <a:rPr kumimoji="0" lang="en-US" altLang="ko-KR" sz="11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            ( </a:t>
            </a:r>
            <a:r>
              <a:rPr kumimoji="0" lang="ko-KR" altLang="en-US" sz="11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자리에 앉아서 듣습니다 </a:t>
            </a:r>
            <a:r>
              <a:rPr kumimoji="0" lang="en-US" altLang="ko-KR" sz="11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)   </a:t>
            </a:r>
          </a:p>
          <a:p>
            <a:pPr marL="183600"/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endParaRPr lang="ko-KR" altLang="en-US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⦿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영광이 성부와 성자와 성령께 ◯</a:t>
            </a:r>
          </a:p>
          <a:p>
            <a:pPr marL="183600"/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처음과 같이 지금도 그리고 영원히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아멘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3600"/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3600"/>
            <a:endParaRPr lang="en-US" altLang="ko-KR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성서 봉독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디모데후서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2:14-15  |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박현주 교우</a:t>
            </a:r>
            <a:b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</a:b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    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봉독자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디모데에게 전한 둘째 편지입니다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  <a:b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</a:br>
            <a:r>
              <a:rPr kumimoji="0" lang="en-US" altLang="ko-KR" sz="11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            ( </a:t>
            </a:r>
            <a:r>
              <a:rPr kumimoji="0" lang="ko-KR" altLang="en-US" sz="11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자리에 앉아서 듣습니다 </a:t>
            </a:r>
            <a:r>
              <a:rPr kumimoji="0" lang="en-US" altLang="ko-KR" sz="1100" b="0" i="1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)   </a:t>
            </a:r>
          </a:p>
          <a:p>
            <a:pPr marL="1530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pPr marL="1530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0000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평화의 인사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Passing the Peace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목사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여러분 모두는 그리스도의 몸이고</a:t>
            </a: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Medium" panose="00000600000000000000" pitchFamily="2" charset="-127"/>
              <a:ea typeface="KoPub바탕체 Medium" panose="00000600000000000000" pitchFamily="2" charset="-127"/>
              <a:cs typeface="+mn-cs"/>
            </a:endParaRP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여러분 각자는 그 분의 지체입니다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     그리스도께서 우리를 위해 평화를 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       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이루셨으니 하나님 안에서 하나가 됩시다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  <a:b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</a:b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주님의 평화가 여러분과 함께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! 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회중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또한 목사님과 함께 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!    </a:t>
            </a:r>
          </a:p>
          <a:p>
            <a:pPr marL="466327" marR="0" lvl="0" indent="-3108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서로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주님의 평화를 빕니다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 </a:t>
            </a: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1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53048">
              <a:spcAft>
                <a:spcPts val="300"/>
              </a:spcAft>
            </a:pP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◉ 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평화의 인사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Passing the Peace </a:t>
            </a:r>
          </a:p>
          <a:p>
            <a:pPr marL="466327" indent="-310884"/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목사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그리스도께서 우리를 위하여 평화를   이루셨으니 주님 안에서 하나가 됩시다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주님의 평화가 항상 여러분과 함께 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466327" indent="-310884"/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회중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또한 목사님과 함께 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!    </a:t>
            </a:r>
          </a:p>
          <a:p>
            <a:pPr marL="466327" indent="-310884"/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서로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주님의 평화를 빕니다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53048">
              <a:spcAft>
                <a:spcPts val="300"/>
              </a:spcAft>
            </a:pP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0620" y="456307"/>
            <a:ext cx="2997745" cy="1538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30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11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그 때 예수께서는 손에 빵을 드시고 감사의 기도를 올리신 다음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거기에 앉아 있는 사람들에게 달라는 대로 나누어주시고 다시 물고기도 그와 같이 하여 나누어주셨다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</a:p>
          <a:p>
            <a:pPr marL="1530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12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사람들이 모두 배불리 먹고 난 뒤에 예수께서는 제자들에게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"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조금도 버리지 말고 남은 조각을 다 모아들여라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."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하고 이르셨다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</a:p>
          <a:p>
            <a:pPr marL="1530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13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그래서 보리빵 다섯 개를 먹고 남은 부스러기를 제자들이 모았더니 열두 광주리에 가득 찼다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</a:p>
          <a:p>
            <a:pPr marL="1530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14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예수께서 베푸신 기적을 보고 사람들은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"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이분이야말로 세상에 오시기로 된 예언자이시다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."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하고 저마다 말하였다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</a:p>
          <a:p>
            <a:pPr marL="1530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15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예수께서는 그들이 달려들어 억지로라도 왕으로 모시려는 낌새를 알아채시고 혼자서 다시 산으로 피해 가셨다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</a:p>
          <a:p>
            <a:pPr marL="15304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pPr marL="153048"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봉독자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주님의 말씀입니다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  <a:b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</a:b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다함께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: </a:t>
            </a: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하나님께 감사드립니다</a:t>
            </a:r>
            <a:r>
              <a:rPr kumimoji="0" lang="en-US" altLang="ko-KR" sz="1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.</a:t>
            </a:r>
          </a:p>
          <a:p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이 말씀 따라 사는 동안 지치지 않게 하시고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  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 말씀 따라 사는 동안 주님 나라 이루소서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endParaRPr lang="en-US" altLang="ko-KR" sz="1200" spc="-1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r>
              <a:rPr lang="ko-KR" altLang="en-US" sz="1200" spc="-1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○ </a:t>
            </a:r>
            <a:r>
              <a:rPr lang="ko-KR" altLang="en-US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하늘뜻 펴기</a:t>
            </a:r>
            <a:r>
              <a:rPr lang="ko-KR" altLang="en-US" sz="10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</a:t>
            </a:r>
            <a:r>
              <a:rPr lang="en-US" altLang="ko-KR" sz="10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기적을 부르는 감사 </a:t>
            </a:r>
            <a:r>
              <a:rPr lang="en-US" altLang="ko-KR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</a:t>
            </a:r>
            <a:r>
              <a:rPr lang="en-US" altLang="ko-KR" sz="10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200" spc="-12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노용환 목사</a:t>
            </a:r>
            <a:endParaRPr lang="en-US" altLang="ko-KR" sz="1200" spc="-12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endParaRPr lang="en-US" altLang="ko-KR" sz="1200" spc="-12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algn="ctr"/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1B6D5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:::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srgbClr val="1B6D5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파송의 예전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1B6D5E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:::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Medium" panose="00000600000000000000" pitchFamily="2" charset="-127"/>
              <a:ea typeface="KoPub바탕체 Medium" panose="00000600000000000000" pitchFamily="2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○ 봉헌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Offering </a:t>
            </a:r>
            <a:r>
              <a:rPr lang="en-US" altLang="ko-KR" sz="1200" spc="-5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170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장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(16)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한정순 권사</a:t>
            </a: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(1)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내 주님은 살아계셔 날 지켜주시니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그 큰 사랑 인하여서 나 자유 얻었네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(2)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나의 구원되신 주님 내 소망 되신 주</a:t>
            </a: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바탕체 Light" panose="00000300000000000000" pitchFamily="2" charset="-127"/>
                <a:ea typeface="KoPub바탕체 Light" panose="00000300000000000000" pitchFamily="2" charset="-127"/>
                <a:cs typeface="+mn-cs"/>
              </a:rPr>
              <a:t>항상 나와 함게 하셔 곧 다시 오시리</a:t>
            </a:r>
            <a:endParaRPr kumimoji="0" lang="en-US" altLang="ko-KR" sz="12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pPr marL="183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바탕체 Light" panose="00000300000000000000" pitchFamily="2" charset="-127"/>
              <a:ea typeface="KoPub바탕체 Light" panose="00000300000000000000" pitchFamily="2" charset="-127"/>
              <a:cs typeface="+mn-cs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우리가 가진 모든 것</a:t>
            </a:r>
            <a:r>
              <a:rPr lang="en-US" altLang="ko-KR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손에 있든지</a:t>
            </a:r>
            <a:r>
              <a:rPr lang="en-US" altLang="ko-KR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마음에 있든지</a:t>
            </a:r>
            <a:r>
              <a:rPr lang="en-US" altLang="ko-KR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모두 하나님께서 맡기신 것이오니</a:t>
            </a:r>
            <a:r>
              <a:rPr lang="en-US" altLang="ko-KR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다만 세상 사는동안</a:t>
            </a:r>
            <a:r>
              <a:rPr lang="en-US" altLang="ko-KR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 뜻에 따라 잘 사용하게 하옵소서</a:t>
            </a:r>
            <a:r>
              <a:rPr lang="en-US" altLang="ko-KR" sz="105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우리에게 있는 모든 것은 몸이든</a:t>
            </a:r>
            <a:r>
              <a:rPr lang="en-US" altLang="ko-KR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마음이든</a:t>
            </a:r>
            <a:r>
              <a:rPr lang="en-US" altLang="ko-KR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생명까지도 모두 하나님께서 맡기신 것이오니</a:t>
            </a:r>
            <a:r>
              <a:rPr lang="en-US" altLang="ko-KR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하나님께서 허락하신 동안</a:t>
            </a:r>
            <a:r>
              <a:rPr lang="en-US" altLang="ko-KR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 뜻에 따라 잘 사용하게 하옵소서</a:t>
            </a:r>
            <a:r>
              <a:rPr lang="en-US" altLang="ko-KR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11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홀수달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1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우리에게 있는 모든 것은 몸이든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마음이든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생명까지도 모두 하나님께서 맡기신 것이오니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하나님께서 허락하신 동안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 뜻에 따라 잘 사용하게 하옵소서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2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우리가 가진 모든 것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손에 있든지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마음에 있든지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모두 하나님께서 맡기신 것이오니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다만 세상 사는동안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 뜻에 따라 잘 사용하게 하옵소서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3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우리가 가진 것은 모두 하나님의 것입니다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다만 세상을 사는 동안 하나님의 뜻에 합당하게 사용하도록 맡기신 것이니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하나님께서 기뻐하시는 일에 사용하게 하옵소서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4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주신 분도 하나님이시요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거두어 가시는 분도 하나님이심을 믿습니다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다만 잠시 우리에게 맡기신 것이니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하나님의 뜻에 합당하게 사용하게 하옵소서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짝수달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5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우리가 가진 모든 것은 우리의 호흡까지도 모두 하나님의 것입니다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우리에게 허락하신 날들 동안 하나님 뜻에 따라 사용하게 하옵소서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6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모든 것이 하나님께로부터 왔으니 세상 사는 동안 하나님의 뜻에 따라 이웃과 함께 나누며 사용하게 하옵소서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7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우리가 가진 모든 것은 우리가 세상을 살아가는 동안 사용하라고 맡기신 것이오니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하나님께서 허락 하시는 날들 동안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 뜻에 합당하게 사용하게 하옵소서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 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i="1" spc="-5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8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우리에게 모든 것을 주신 하나님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주신 분도 하나님이시요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거두어 가시는 분도 하나님이심을 믿습니다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다만 잠시 우리가 세상에 사는 동안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우리에게 사용하라고 맡기신 것이니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,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하나님의 뜻에 합당하게 사용하도록 하옵소서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예수님의 이름으로 감사하며 기도합니다</a:t>
            </a:r>
            <a:r>
              <a:rPr lang="en-US" altLang="ko-KR" sz="900" i="1" spc="-5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87790" y="1904116"/>
            <a:ext cx="181895" cy="63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36" tIns="45018" rIns="90036" bIns="45018" numCol="1" anchor="ctr" anchorCtr="0" compatLnSpc="1">
            <a:prstTxWarp prst="textNoShape">
              <a:avLst/>
            </a:prstTxWarp>
            <a:spAutoFit/>
          </a:bodyPr>
          <a:lstStyle/>
          <a:p>
            <a:pPr defTabSz="900284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772">
                <a:latin typeface="Arial" panose="020B0604020202020204" pitchFamily="34" charset="0"/>
              </a:rPr>
            </a:br>
            <a:endParaRPr lang="en-US" altLang="en-US" sz="1772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220" y="141403"/>
            <a:ext cx="65" cy="2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002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72" dirty="0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0E2C51-F5A9-4679-BC48-C5D3525BD32B}"/>
              </a:ext>
            </a:extLst>
          </p:cNvPr>
          <p:cNvSpPr/>
          <p:nvPr/>
        </p:nvSpPr>
        <p:spPr>
          <a:xfrm>
            <a:off x="8802890" y="453810"/>
            <a:ext cx="28844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○  공동관심사의 나눔 </a:t>
            </a:r>
            <a: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| </a:t>
            </a:r>
            <a:r>
              <a:rPr kumimoji="0" lang="ko-KR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정정욱 장로</a:t>
            </a:r>
            <a:br>
              <a: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</a:br>
            <a:endParaRPr lang="en-US" altLang="ko-KR" sz="1200" spc="-100" dirty="0">
              <a:solidFill>
                <a:prstClr val="black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defRPr/>
            </a:pPr>
            <a:r>
              <a:rPr lang="en-US" altLang="ko-KR" sz="1200" spc="-100" dirty="0">
                <a:solidFill>
                  <a:prstClr val="black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◉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파송 찬양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Sending Hymn | 419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(478)</a:t>
            </a:r>
            <a:endParaRPr lang="en-US" altLang="ko-KR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날개 밑 내가 편안히 쉬네 밤깊고 비바람 불어쳐도 아버지께서 날 지켜 주시니</a:t>
            </a: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거기서 편안히 쉬리로다</a:t>
            </a:r>
          </a:p>
          <a:p>
            <a:pPr marL="182873">
              <a:defRPr/>
            </a:pPr>
            <a:endParaRPr lang="ko-KR" altLang="en-US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후렴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주날개 밑 평안하다 그 사랑 끊을자 뉘뇨 주날개밑 내 쉬는 영혼 영원히 거기서 살리</a:t>
            </a:r>
          </a:p>
          <a:p>
            <a:pPr marL="182873">
              <a:defRPr/>
            </a:pPr>
            <a:endParaRPr lang="ko-KR" altLang="en-US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날개 밑 나의 피난처 되니 거기서 쉬기를 원하노라 세상이 나를 위로치 못하나 거기서 평화를 누리리라</a:t>
            </a:r>
          </a:p>
          <a:p>
            <a:pPr marL="182873">
              <a:defRPr/>
            </a:pPr>
            <a:endParaRPr lang="ko-KR" altLang="en-US" sz="6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주 날개 밑 참된 기쁨이 있네 고달픈 세상길 가는동안 나 거기 숨어 돌보심을 받고 영원한 안식을 얻으리라</a:t>
            </a:r>
          </a:p>
          <a:p>
            <a:pPr marL="182873">
              <a:defRPr/>
            </a:pPr>
            <a:endParaRPr lang="ko-KR" altLang="en-US" sz="1200" spc="-100" dirty="0">
              <a:solidFill>
                <a:prstClr val="black"/>
              </a:solidFill>
              <a:latin typeface="KoPub바탕체 Light" panose="00000300000000000000" pitchFamily="2" charset="-127"/>
              <a:ea typeface="KoPub바탕체 Light" panose="00000300000000000000" pitchFamily="2" charset="-127"/>
            </a:endParaRPr>
          </a:p>
          <a:p>
            <a:pPr marL="182873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 </a:t>
            </a:r>
            <a:endParaRPr lang="en-US" altLang="ko-KR" sz="1200" spc="-100" dirty="0">
              <a:solidFill>
                <a:prstClr val="black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defRPr/>
            </a:pPr>
            <a:r>
              <a:rPr lang="en-US" altLang="ko-KR" sz="1200" spc="-100" dirty="0">
                <a:solidFill>
                  <a:prstClr val="black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◉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파송사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Sending Message</a:t>
            </a:r>
          </a:p>
          <a:p>
            <a:pPr marL="466327" indent="-310884">
              <a:defRPr/>
            </a:pP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목사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: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이제 평안히 돌아가십시오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</a:t>
            </a: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복음의 </a:t>
            </a:r>
            <a:b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</a:br>
            <a:r>
              <a:rPr lang="ko-KR" altLang="en-US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말씀을 들었으니 한 주간 기적의 주인공으로 살아가 보십시오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. (</a:t>
            </a:r>
            <a:r>
              <a:rPr lang="ko-KR" altLang="en-US" sz="1200" b="1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아멘</a:t>
            </a:r>
            <a:r>
              <a:rPr lang="en-US" altLang="ko-KR" sz="1200" spc="-100" dirty="0">
                <a:solidFill>
                  <a:prstClr val="black"/>
                </a:solidFill>
                <a:latin typeface="KoPub바탕체 Light" panose="00000300000000000000" pitchFamily="2" charset="-127"/>
                <a:ea typeface="KoPub바탕체 Light" panose="00000300000000000000" pitchFamily="2" charset="-127"/>
              </a:rPr>
              <a:t>)</a:t>
            </a:r>
          </a:p>
          <a:p>
            <a:pPr>
              <a:defRPr/>
            </a:pPr>
            <a:endParaRPr lang="en-US" altLang="ko-KR" sz="800" b="1" spc="-100" dirty="0">
              <a:solidFill>
                <a:srgbClr val="7030A0"/>
              </a:solidFill>
              <a:latin typeface="KoPub바탕체 Medium" panose="00000600000000000000" pitchFamily="2" charset="-127"/>
              <a:ea typeface="KoPub바탕체 Medium" panose="00000600000000000000" pitchFamily="2" charset="-127"/>
            </a:endParaRPr>
          </a:p>
          <a:p>
            <a:pPr>
              <a:defRPr/>
            </a:pPr>
            <a:r>
              <a:rPr lang="en-US" altLang="ko-KR" sz="1200" spc="-100" dirty="0">
                <a:solidFill>
                  <a:prstClr val="black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◉ </a:t>
            </a:r>
            <a:r>
              <a:rPr lang="ko-KR" altLang="en-US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축도 </a:t>
            </a:r>
            <a:r>
              <a:rPr lang="en-US" altLang="ko-KR" sz="1200" spc="-100" dirty="0">
                <a:solidFill>
                  <a:prstClr val="black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| Benediction</a:t>
            </a:r>
            <a:endParaRPr lang="en-US" altLang="ko-KR" sz="1200" spc="-100" dirty="0">
              <a:solidFill>
                <a:prstClr val="black">
                  <a:lumMod val="50000"/>
                  <a:lumOff val="50000"/>
                </a:prst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182873"/>
            <a:endParaRPr lang="en-US" altLang="ko-KR" sz="11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182873"/>
            <a:endParaRPr lang="en-US" altLang="ko-KR" sz="1100" spc="-100" dirty="0">
              <a:solidFill>
                <a:prstClr val="black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16D3CD-45F2-4B18-A78E-02F4C60DB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64331"/>
              </p:ext>
            </p:extLst>
          </p:nvPr>
        </p:nvGraphicFramePr>
        <p:xfrm>
          <a:off x="8848365" y="5812134"/>
          <a:ext cx="2793544" cy="9813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58709">
                  <a:extLst>
                    <a:ext uri="{9D8B030D-6E8A-4147-A177-3AD203B41FA5}">
                      <a16:colId xmlns:a16="http://schemas.microsoft.com/office/drawing/2014/main" val="149897275"/>
                    </a:ext>
                  </a:extLst>
                </a:gridCol>
                <a:gridCol w="558709">
                  <a:extLst>
                    <a:ext uri="{9D8B030D-6E8A-4147-A177-3AD203B41FA5}">
                      <a16:colId xmlns:a16="http://schemas.microsoft.com/office/drawing/2014/main" val="1991784048"/>
                    </a:ext>
                  </a:extLst>
                </a:gridCol>
                <a:gridCol w="558708">
                  <a:extLst>
                    <a:ext uri="{9D8B030D-6E8A-4147-A177-3AD203B41FA5}">
                      <a16:colId xmlns:a16="http://schemas.microsoft.com/office/drawing/2014/main" val="2749495627"/>
                    </a:ext>
                  </a:extLst>
                </a:gridCol>
                <a:gridCol w="558709">
                  <a:extLst>
                    <a:ext uri="{9D8B030D-6E8A-4147-A177-3AD203B41FA5}">
                      <a16:colId xmlns:a16="http://schemas.microsoft.com/office/drawing/2014/main" val="4087205299"/>
                    </a:ext>
                  </a:extLst>
                </a:gridCol>
                <a:gridCol w="558709">
                  <a:extLst>
                    <a:ext uri="{9D8B030D-6E8A-4147-A177-3AD203B41FA5}">
                      <a16:colId xmlns:a16="http://schemas.microsoft.com/office/drawing/2014/main" val="2045838008"/>
                    </a:ext>
                  </a:extLst>
                </a:gridCol>
              </a:tblGrid>
              <a:tr h="245839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11</a:t>
                      </a:r>
                      <a:r>
                        <a:rPr 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/13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11</a:t>
                      </a:r>
                      <a:r>
                        <a:rPr 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/20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11</a:t>
                      </a:r>
                      <a:r>
                        <a:rPr 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/</a:t>
                      </a:r>
                      <a:r>
                        <a:rPr lang="en-US" altLang="ko-KR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27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12</a:t>
                      </a:r>
                      <a:r>
                        <a:rPr 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/4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15593555"/>
                  </a:ext>
                </a:extLst>
              </a:tr>
              <a:tr h="15432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회중기도</a:t>
                      </a:r>
                      <a:endParaRPr lang="en-US" sz="10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  <a:cs typeface="+mn-cs"/>
                        </a:rPr>
                        <a:t>정정욱</a:t>
                      </a:r>
                      <a:endParaRPr lang="en-US" sz="700" kern="1200" spc="0" baseline="0" dirty="0">
                        <a:solidFill>
                          <a:schemeClr val="tx1"/>
                        </a:solidFill>
                        <a:latin typeface="KoPub바탕체 Light" panose="00000300000000000000" pitchFamily="2" charset="-127"/>
                        <a:ea typeface="KoPub바탕체 Light" panose="00000300000000000000" pitchFamily="2" charset="-127"/>
                        <a:cs typeface="+mn-cs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  <a:cs typeface="+mn-cs"/>
                        </a:rPr>
                        <a:t>박성옥</a:t>
                      </a:r>
                      <a:endParaRPr lang="en-US" sz="700" kern="1200" spc="0" baseline="0" dirty="0">
                        <a:solidFill>
                          <a:schemeClr val="tx1"/>
                        </a:solidFill>
                        <a:latin typeface="KoPub바탕체 Light" panose="00000300000000000000" pitchFamily="2" charset="-127"/>
                        <a:ea typeface="KoPub바탕체 Light" panose="00000300000000000000" pitchFamily="2" charset="-127"/>
                        <a:cs typeface="+mn-cs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  <a:cs typeface="+mn-cs"/>
                        </a:rPr>
                        <a:t>공동기도</a:t>
                      </a:r>
                      <a:endParaRPr lang="en-US" sz="700" kern="1200" spc="0" baseline="0" dirty="0">
                        <a:solidFill>
                          <a:schemeClr val="tx1"/>
                        </a:solidFill>
                        <a:latin typeface="KoPub바탕체 Light" panose="00000300000000000000" pitchFamily="2" charset="-127"/>
                        <a:ea typeface="KoPub바탕체 Light" panose="00000300000000000000" pitchFamily="2" charset="-127"/>
                        <a:cs typeface="+mn-cs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  <a:cs typeface="+mn-cs"/>
                        </a:rPr>
                        <a:t>공동기도</a:t>
                      </a:r>
                      <a:endParaRPr lang="en-US" sz="700" kern="1200" spc="0" baseline="0" dirty="0">
                        <a:solidFill>
                          <a:schemeClr val="tx1"/>
                        </a:solidFill>
                        <a:latin typeface="KoPub바탕체 Light" panose="00000300000000000000" pitchFamily="2" charset="-127"/>
                        <a:ea typeface="KoPub바탕체 Light" panose="00000300000000000000" pitchFamily="2" charset="-127"/>
                        <a:cs typeface="+mn-cs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96684663"/>
                  </a:ext>
                </a:extLst>
              </a:tr>
              <a:tr h="24583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성서봉독</a:t>
                      </a:r>
                      <a:endParaRPr lang="en-US" sz="10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양은정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박현주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양은정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박현주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38531128"/>
                  </a:ext>
                </a:extLst>
              </a:tr>
              <a:tr h="24583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</a:rPr>
                        <a:t>봉헌위원</a:t>
                      </a:r>
                      <a:endParaRPr lang="en-US" sz="1000" dirty="0">
                        <a:latin typeface="KoPub돋움체 Bold" panose="00000800000000000000" pitchFamily="2" charset="-127"/>
                        <a:ea typeface="KoPub돋움체 Bold" panose="000008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한정순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박영미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양승숙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latin typeface="KoPub바탕체 Light" panose="00000300000000000000" pitchFamily="2" charset="-127"/>
                          <a:ea typeface="KoPub바탕체 Light" panose="00000300000000000000" pitchFamily="2" charset="-127"/>
                        </a:rPr>
                        <a:t>조옥진</a:t>
                      </a:r>
                      <a:endParaRPr lang="en-US" sz="1000" dirty="0">
                        <a:latin typeface="KoPub바탕체 Light" panose="00000300000000000000" pitchFamily="2" charset="-127"/>
                        <a:ea typeface="KoPub바탕체 Light" panose="00000300000000000000" pitchFamily="2" charset="-127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6591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2071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9E3DD0F20314C8447BF29BA73855A" ma:contentTypeVersion="10" ma:contentTypeDescription="Create a new document." ma:contentTypeScope="" ma:versionID="35e8850d86578afe9965480a89a9d257">
  <xsd:schema xmlns:xsd="http://www.w3.org/2001/XMLSchema" xmlns:xs="http://www.w3.org/2001/XMLSchema" xmlns:p="http://schemas.microsoft.com/office/2006/metadata/properties" xmlns:ns3="33f8a0d5-de4f-4b8e-8371-2b396b7fa385" targetNamespace="http://schemas.microsoft.com/office/2006/metadata/properties" ma:root="true" ma:fieldsID="4ccfaeeec1f59debbb46751b42463f22" ns3:_="">
    <xsd:import namespace="33f8a0d5-de4f-4b8e-8371-2b396b7fa3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8a0d5-de4f-4b8e-8371-2b396b7fa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429D70-F86E-4F68-B567-7A290F4863A1}">
  <ds:schemaRefs>
    <ds:schemaRef ds:uri="http://purl.org/dc/dcmitype/"/>
    <ds:schemaRef ds:uri="http://purl.org/dc/elements/1.1/"/>
    <ds:schemaRef ds:uri="http://schemas.microsoft.com/office/2006/documentManagement/types"/>
    <ds:schemaRef ds:uri="33f8a0d5-de4f-4b8e-8371-2b396b7fa38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69E216-EF51-41D0-8856-582A4EB8C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f8a0d5-de4f-4b8e-8371-2b396b7fa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125252-1C33-4E6C-92B3-EA360ABD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465425</TotalTime>
  <Words>2140</Words>
  <Application>Microsoft Office PowerPoint</Application>
  <PresentationFormat>Custom</PresentationFormat>
  <Paragraphs>286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KoPubWorld바탕체 Light</vt:lpstr>
      <vt:lpstr>KoPub돋움체 Bold</vt:lpstr>
      <vt:lpstr>KoPub돋움체 Light</vt:lpstr>
      <vt:lpstr>KoPub돋움체 Medium</vt:lpstr>
      <vt:lpstr>KoPub바탕체 Bold</vt:lpstr>
      <vt:lpstr>KoPub바탕체 Light</vt:lpstr>
      <vt:lpstr>KoPub바탕체 Medium</vt:lpstr>
      <vt:lpstr>나눔명조</vt:lpstr>
      <vt:lpstr>-윤고딕320</vt:lpstr>
      <vt:lpstr>-윤고딕330</vt:lpstr>
      <vt:lpstr>-윤고딕340</vt:lpstr>
      <vt:lpstr>-윤명조220</vt:lpstr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</dc:title>
  <dc:creator>Windows 사용자</dc:creator>
  <cp:lastModifiedBy>Yonghwan Noh</cp:lastModifiedBy>
  <cp:revision>3233</cp:revision>
  <cp:lastPrinted>2022-11-06T16:52:32Z</cp:lastPrinted>
  <dcterms:created xsi:type="dcterms:W3CDTF">2017-11-10T03:55:42Z</dcterms:created>
  <dcterms:modified xsi:type="dcterms:W3CDTF">2022-11-13T15:21:41Z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0x0101001FC9E3DD0F20314C8447BF29BA73855A</vt:lpwstr>
  </property>
</Properties>
</file>