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4"/>
    <p:sldMasterId id="2147483930" r:id="rId5"/>
  </p:sldMasterIdLst>
  <p:notesMasterIdLst>
    <p:notesMasterId r:id="rId8"/>
  </p:notesMasterIdLst>
  <p:handoutMasterIdLst>
    <p:handoutMasterId r:id="rId9"/>
  </p:handoutMasterIdLst>
  <p:sldIdLst>
    <p:sldId id="256" r:id="rId6"/>
    <p:sldId id="257" r:id="rId7"/>
  </p:sldIdLst>
  <p:sldSz cx="11704638" cy="6858000"/>
  <p:notesSz cx="6950075" cy="11979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6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hwan Noh" initials="YN" lastIdx="2" clrIdx="0">
    <p:extLst>
      <p:ext uri="{19B8F6BF-5375-455C-9EA6-DF929625EA0E}">
        <p15:presenceInfo xmlns:p15="http://schemas.microsoft.com/office/powerpoint/2012/main" userId="4d8326bce001478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6D5E"/>
    <a:srgbClr val="57257D"/>
    <a:srgbClr val="17CDAC"/>
    <a:srgbClr val="E6E6E6"/>
    <a:srgbClr val="0B0E06"/>
    <a:srgbClr val="3E501B"/>
    <a:srgbClr val="183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2" autoAdjust="0"/>
    <p:restoredTop sz="85000" autoAdjust="0"/>
  </p:normalViewPr>
  <p:slideViewPr>
    <p:cSldViewPr snapToGrid="0">
      <p:cViewPr varScale="1">
        <p:scale>
          <a:sx n="96" d="100"/>
          <a:sy n="96" d="100"/>
        </p:scale>
        <p:origin x="1836" y="72"/>
      </p:cViewPr>
      <p:guideLst>
        <p:guide orient="horz" pos="2183"/>
        <p:guide pos="36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12329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6" y="3"/>
            <a:ext cx="3012329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7B70D-9E1B-40B2-B2CF-7DD6474A8BA0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11379204"/>
            <a:ext cx="3012329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6" y="11379204"/>
            <a:ext cx="3012329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A609-0CAD-466C-9AE5-693B9E98D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82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97B41-1916-4F0B-91FF-15BC0671E0DE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00" y="1497013"/>
            <a:ext cx="6899275" cy="4043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34" y="5765804"/>
            <a:ext cx="5559425" cy="4716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379201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11379201"/>
            <a:ext cx="3011488" cy="600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6303F-9585-4F68-BDE9-4D6F08B2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50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1497013"/>
            <a:ext cx="6899275" cy="404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303F-9585-4F68-BDE9-4D6F08B2CD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19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00" y="1497013"/>
            <a:ext cx="6899275" cy="404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6303F-9585-4F68-BDE9-4D6F08B2CD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9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80" y="1122363"/>
            <a:ext cx="8778479" cy="2387600"/>
          </a:xfrm>
        </p:spPr>
        <p:txBody>
          <a:bodyPr anchor="b"/>
          <a:lstStyle>
            <a:lvl1pPr algn="ctr"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80" y="3602038"/>
            <a:ext cx="8778479" cy="1655762"/>
          </a:xfrm>
        </p:spPr>
        <p:txBody>
          <a:bodyPr/>
          <a:lstStyle>
            <a:lvl1pPr marL="0" indent="0" algn="ctr">
              <a:buNone/>
              <a:defRPr sz="2304"/>
            </a:lvl1pPr>
            <a:lvl2pPr marL="438912" indent="0" algn="ctr">
              <a:buNone/>
              <a:defRPr sz="1920"/>
            </a:lvl2pPr>
            <a:lvl3pPr marL="877824" indent="0" algn="ctr">
              <a:buNone/>
              <a:defRPr sz="1728"/>
            </a:lvl3pPr>
            <a:lvl4pPr marL="1316736" indent="0" algn="ctr">
              <a:buNone/>
              <a:defRPr sz="1536"/>
            </a:lvl4pPr>
            <a:lvl5pPr marL="1755648" indent="0" algn="ctr">
              <a:buNone/>
              <a:defRPr sz="1536"/>
            </a:lvl5pPr>
            <a:lvl6pPr marL="2194560" indent="0" algn="ctr">
              <a:buNone/>
              <a:defRPr sz="1536"/>
            </a:lvl6pPr>
            <a:lvl7pPr marL="2633472" indent="0" algn="ctr">
              <a:buNone/>
              <a:defRPr sz="1536"/>
            </a:lvl7pPr>
            <a:lvl8pPr marL="3072384" indent="0" algn="ctr">
              <a:buNone/>
              <a:defRPr sz="1536"/>
            </a:lvl8pPr>
            <a:lvl9pPr marL="3511296" indent="0" algn="ctr">
              <a:buNone/>
              <a:defRPr sz="153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9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6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6131" y="365125"/>
            <a:ext cx="252381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694" y="365125"/>
            <a:ext cx="742513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05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80" y="1122363"/>
            <a:ext cx="8778479" cy="2387600"/>
          </a:xfrm>
        </p:spPr>
        <p:txBody>
          <a:bodyPr anchor="b"/>
          <a:lstStyle>
            <a:lvl1pPr algn="ctr"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80" y="3602038"/>
            <a:ext cx="8778479" cy="1655762"/>
          </a:xfrm>
        </p:spPr>
        <p:txBody>
          <a:bodyPr/>
          <a:lstStyle>
            <a:lvl1pPr marL="0" indent="0" algn="ctr">
              <a:buNone/>
              <a:defRPr sz="2304"/>
            </a:lvl1pPr>
            <a:lvl2pPr marL="438912" indent="0" algn="ctr">
              <a:buNone/>
              <a:defRPr sz="1920"/>
            </a:lvl2pPr>
            <a:lvl3pPr marL="877824" indent="0" algn="ctr">
              <a:buNone/>
              <a:defRPr sz="1728"/>
            </a:lvl3pPr>
            <a:lvl4pPr marL="1316736" indent="0" algn="ctr">
              <a:buNone/>
              <a:defRPr sz="1536"/>
            </a:lvl4pPr>
            <a:lvl5pPr marL="1755648" indent="0" algn="ctr">
              <a:buNone/>
              <a:defRPr sz="1536"/>
            </a:lvl5pPr>
            <a:lvl6pPr marL="2194560" indent="0" algn="ctr">
              <a:buNone/>
              <a:defRPr sz="1536"/>
            </a:lvl6pPr>
            <a:lvl7pPr marL="2633472" indent="0" algn="ctr">
              <a:buNone/>
              <a:defRPr sz="1536"/>
            </a:lvl7pPr>
            <a:lvl8pPr marL="3072384" indent="0" algn="ctr">
              <a:buNone/>
              <a:defRPr sz="1536"/>
            </a:lvl8pPr>
            <a:lvl9pPr marL="3511296" indent="0" algn="ctr">
              <a:buNone/>
              <a:defRPr sz="153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43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98" y="1709739"/>
            <a:ext cx="10095250" cy="2852737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598" y="4589464"/>
            <a:ext cx="10095250" cy="1500187"/>
          </a:xfrm>
        </p:spPr>
        <p:txBody>
          <a:bodyPr/>
          <a:lstStyle>
            <a:lvl1pPr marL="0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1pPr>
            <a:lvl2pPr marL="43891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877824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3pPr>
            <a:lvl4pPr marL="131673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4pPr>
            <a:lvl5pPr marL="1755648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5pPr>
            <a:lvl6pPr marL="2194560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6pPr>
            <a:lvl7pPr marL="2633472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7pPr>
            <a:lvl8pPr marL="3072384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8pPr>
            <a:lvl9pPr marL="351129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56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694" y="1825625"/>
            <a:ext cx="49744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5473" y="1825625"/>
            <a:ext cx="49744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53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365126"/>
            <a:ext cx="100952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19" y="1681163"/>
            <a:ext cx="4951610" cy="823912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19" y="2505075"/>
            <a:ext cx="495161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5473" y="1681163"/>
            <a:ext cx="4975996" cy="823912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5473" y="2505075"/>
            <a:ext cx="497599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0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8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00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57200"/>
            <a:ext cx="3775050" cy="1600200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996" y="987426"/>
            <a:ext cx="5925473" cy="4873625"/>
          </a:xfrm>
        </p:spPr>
        <p:txBody>
          <a:bodyPr/>
          <a:lstStyle>
            <a:lvl1pPr>
              <a:defRPr sz="3072"/>
            </a:lvl1pPr>
            <a:lvl2pPr>
              <a:defRPr sz="2688"/>
            </a:lvl2pPr>
            <a:lvl3pPr>
              <a:defRPr sz="2304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2057400"/>
            <a:ext cx="3775050" cy="381158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4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17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57200"/>
            <a:ext cx="3775050" cy="1600200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996" y="987426"/>
            <a:ext cx="5925473" cy="4873625"/>
          </a:xfrm>
        </p:spPr>
        <p:txBody>
          <a:bodyPr anchor="t"/>
          <a:lstStyle>
            <a:lvl1pPr marL="0" indent="0">
              <a:buNone/>
              <a:defRPr sz="3072"/>
            </a:lvl1pPr>
            <a:lvl2pPr marL="438912" indent="0">
              <a:buNone/>
              <a:defRPr sz="2688"/>
            </a:lvl2pPr>
            <a:lvl3pPr marL="877824" indent="0">
              <a:buNone/>
              <a:defRPr sz="2304"/>
            </a:lvl3pPr>
            <a:lvl4pPr marL="1316736" indent="0">
              <a:buNone/>
              <a:defRPr sz="1920"/>
            </a:lvl4pPr>
            <a:lvl5pPr marL="1755648" indent="0">
              <a:buNone/>
              <a:defRPr sz="1920"/>
            </a:lvl5pPr>
            <a:lvl6pPr marL="2194560" indent="0">
              <a:buNone/>
              <a:defRPr sz="1920"/>
            </a:lvl6pPr>
            <a:lvl7pPr marL="2633472" indent="0">
              <a:buNone/>
              <a:defRPr sz="1920"/>
            </a:lvl7pPr>
            <a:lvl8pPr marL="3072384" indent="0">
              <a:buNone/>
              <a:defRPr sz="1920"/>
            </a:lvl8pPr>
            <a:lvl9pPr marL="3511296" indent="0">
              <a:buNone/>
              <a:defRPr sz="19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2057400"/>
            <a:ext cx="3775050" cy="381158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87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92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6131" y="365125"/>
            <a:ext cx="252381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694" y="365125"/>
            <a:ext cx="742513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3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98" y="1709739"/>
            <a:ext cx="10095250" cy="2852737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598" y="4589464"/>
            <a:ext cx="10095250" cy="1500187"/>
          </a:xfrm>
        </p:spPr>
        <p:txBody>
          <a:bodyPr/>
          <a:lstStyle>
            <a:lvl1pPr marL="0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1pPr>
            <a:lvl2pPr marL="43891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877824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3pPr>
            <a:lvl4pPr marL="131673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4pPr>
            <a:lvl5pPr marL="1755648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5pPr>
            <a:lvl6pPr marL="2194560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6pPr>
            <a:lvl7pPr marL="2633472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7pPr>
            <a:lvl8pPr marL="3072384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8pPr>
            <a:lvl9pPr marL="351129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9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694" y="1825625"/>
            <a:ext cx="49744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5473" y="1825625"/>
            <a:ext cx="497447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6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365126"/>
            <a:ext cx="1009525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19" y="1681163"/>
            <a:ext cx="4951610" cy="823912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19" y="2505075"/>
            <a:ext cx="495161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5473" y="1681163"/>
            <a:ext cx="4975996" cy="823912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5473" y="2505075"/>
            <a:ext cx="497599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9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1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57200"/>
            <a:ext cx="3775050" cy="1600200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996" y="987426"/>
            <a:ext cx="5925473" cy="4873625"/>
          </a:xfrm>
        </p:spPr>
        <p:txBody>
          <a:bodyPr/>
          <a:lstStyle>
            <a:lvl1pPr>
              <a:defRPr sz="3072"/>
            </a:lvl1pPr>
            <a:lvl2pPr>
              <a:defRPr sz="2688"/>
            </a:lvl2pPr>
            <a:lvl3pPr>
              <a:defRPr sz="2304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2057400"/>
            <a:ext cx="3775050" cy="381158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4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57200"/>
            <a:ext cx="3775050" cy="1600200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996" y="987426"/>
            <a:ext cx="5925473" cy="4873625"/>
          </a:xfrm>
        </p:spPr>
        <p:txBody>
          <a:bodyPr anchor="t"/>
          <a:lstStyle>
            <a:lvl1pPr marL="0" indent="0">
              <a:buNone/>
              <a:defRPr sz="3072"/>
            </a:lvl1pPr>
            <a:lvl2pPr marL="438912" indent="0">
              <a:buNone/>
              <a:defRPr sz="2688"/>
            </a:lvl2pPr>
            <a:lvl3pPr marL="877824" indent="0">
              <a:buNone/>
              <a:defRPr sz="2304"/>
            </a:lvl3pPr>
            <a:lvl4pPr marL="1316736" indent="0">
              <a:buNone/>
              <a:defRPr sz="1920"/>
            </a:lvl4pPr>
            <a:lvl5pPr marL="1755648" indent="0">
              <a:buNone/>
              <a:defRPr sz="1920"/>
            </a:lvl5pPr>
            <a:lvl6pPr marL="2194560" indent="0">
              <a:buNone/>
              <a:defRPr sz="1920"/>
            </a:lvl6pPr>
            <a:lvl7pPr marL="2633472" indent="0">
              <a:buNone/>
              <a:defRPr sz="1920"/>
            </a:lvl7pPr>
            <a:lvl8pPr marL="3072384" indent="0">
              <a:buNone/>
              <a:defRPr sz="1920"/>
            </a:lvl8pPr>
            <a:lvl9pPr marL="3511296" indent="0">
              <a:buNone/>
              <a:defRPr sz="19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2057400"/>
            <a:ext cx="3775050" cy="381158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7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694" y="365126"/>
            <a:ext cx="100952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694" y="1825625"/>
            <a:ext cx="10095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94" y="6356351"/>
            <a:ext cx="2633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7162" y="6356351"/>
            <a:ext cx="395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6400" y="6356351"/>
            <a:ext cx="2633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877824" rtl="0" eaLnBrk="1" latinLnBrk="0" hangingPunct="1">
        <a:lnSpc>
          <a:spcPct val="90000"/>
        </a:lnSpc>
        <a:spcBef>
          <a:spcPct val="0"/>
        </a:spcBef>
        <a:buNone/>
        <a:defRPr sz="42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56" indent="-219456" algn="l" defTabSz="877824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53619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414016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85292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29184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73075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7782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3pPr>
      <a:lvl4pPr marL="131673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755648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19456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63347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07238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51129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694" y="365126"/>
            <a:ext cx="100952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694" y="1825625"/>
            <a:ext cx="10095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94" y="6356351"/>
            <a:ext cx="2633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950E-EC30-4B3C-93C0-C790349039CD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7162" y="6356351"/>
            <a:ext cx="395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6400" y="6356351"/>
            <a:ext cx="2633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9C2B-7904-4FB8-A019-F08792365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2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l" defTabSz="877824" rtl="0" eaLnBrk="1" latinLnBrk="0" hangingPunct="1">
        <a:lnSpc>
          <a:spcPct val="90000"/>
        </a:lnSpc>
        <a:spcBef>
          <a:spcPct val="0"/>
        </a:spcBef>
        <a:buNone/>
        <a:defRPr sz="42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56" indent="-219456" algn="l" defTabSz="877824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53619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414016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85292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29184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73075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7782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3pPr>
      <a:lvl4pPr marL="131673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755648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19456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63347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07238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51129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2922055" y="45867"/>
            <a:ext cx="11747513" cy="368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2" dirty="0"/>
          </a:p>
        </p:txBody>
      </p:sp>
      <p:sp>
        <p:nvSpPr>
          <p:cNvPr id="8" name="Rectangle 7"/>
          <p:cNvSpPr/>
          <p:nvPr/>
        </p:nvSpPr>
        <p:spPr>
          <a:xfrm>
            <a:off x="2860036" y="369607"/>
            <a:ext cx="2921290" cy="19170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1. Welcome! </a:t>
            </a:r>
            <a:r>
              <a:rPr lang="ko-KR" altLang="en-US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환영하고 축복합니다</a:t>
            </a:r>
            <a:b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기쁨과 은혜가 넘치는 제일한인교회에 오신 것을 진심으로 환영합니다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처음 방문하신 분은 담임목사의 안내를 받으시기 바랍니다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60" indent="-137160">
              <a:spcAft>
                <a:spcPts val="600"/>
              </a:spcAft>
            </a:pPr>
            <a:r>
              <a:rPr lang="en-US" altLang="ko-KR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2. </a:t>
            </a:r>
            <a:r>
              <a:rPr lang="ko-KR" altLang="en-US" sz="1100" spc="-5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성령강림 후 열여섯째 주일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항상 기뻐하고 쉬지 말고 기도하십시오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범사에 감사하십시오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이것이 그리스도 예수 안에 있는 여러분을 향한 하느님의 뜻입니다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</a:t>
            </a:r>
          </a:p>
          <a:p>
            <a:pPr marL="137160" indent="-137160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3. &lt;New Being&gt;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시리즈 설교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(3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주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9/11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딤전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1:12-17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차고 넘치게 베푸신 은총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9/18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딤전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2:1-7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모든 사람의 구원을 소망하라</a:t>
            </a:r>
            <a:br>
              <a:rPr lang="en-US" altLang="ko-KR" sz="1100" b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b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9/25 </a:t>
            </a:r>
            <a:r>
              <a:rPr lang="ko-KR" altLang="en-US" sz="1100" b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딤전 </a:t>
            </a:r>
            <a:r>
              <a:rPr lang="en-US" altLang="ko-KR" sz="1100" b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6:6-19 </a:t>
            </a:r>
            <a:r>
              <a:rPr lang="ko-KR" altLang="en-US" sz="1100" b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근원과 연결된 자족의 기쁨</a:t>
            </a:r>
            <a:endParaRPr lang="en-US" altLang="ko-KR" sz="1100" b="1" spc="-5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4.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세계성찬주일 연합예배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10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월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2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일 오전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10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시</a:t>
            </a:r>
            <a:b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친교는 별도로 없으며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간단한 레모네이드와 커피 및 스낵이 정문 앞 야외에 준비됩니다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연합성가대와 봉헌위원으로 자원하실 분은 예배 후 담임목사에게 말씀해 주십시오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5.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중보기도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세바스찬의 완전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모든 교우들과 가족들의 건강을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생일 맞이한 정정욱 장로님을 위해 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(9/26)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조경희님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박승희 권사 올케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폐 건강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박영미 교우의 다리 회복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여행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양승숙 권사의 어깨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정옥자 교우의 손가락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발목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뉴저지 최석은님의 투석을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주승 형제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홍지복 님 장남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스티브 형제의 창업한 비즈니스를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박승희 권사의 건강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윤신혜 자매의 임신을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이어진 자매 어머니의 어깨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김경신 집사의 투병 치료와 회복을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로드아일랜드 한인들의 건강을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우크라이나 전쟁 종식을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전쟁과 물가로 고통받는 저소득층들을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마서스비니어드 지역과 난민들을 위해</a:t>
            </a: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총기에 위협당하지 않는 안전한 사회를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우크라이나를 위해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난민들을 위한 안전한 통로를 허락하소서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살해당하고 상처입은 민간인을 위로하소서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분쟁으로 위협받고 있는 가정을 보호하소서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트라우마를 겪게 될 어린이들을 치유하소서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난민들을 위한 안전한 통로를 허락하소서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서방 세계가 지혜롭게 판단하게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우크라이나 위정자들에게 힘과 소망을 주소서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살해당하고 상처입은 민간인을 위로하소서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서방 세계가 지혜롭게 판단하게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우크라이나 위정자들에게 힘과 소망을 주소서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전쟁과 물가로 고통받는 저소득층들을 위해</a:t>
            </a: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우크라이나를 위해 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난민들을 위한 안전한 통로를 허락하소서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살해당하고 상처입은 민간인을 위로하소서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분쟁으로 위협받고 있는 가정을 보호하소서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트라우마를 겪게 될 어린이들을 치유하소서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난민들을 위한 안전한 통로를 허락하소서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살해당하고 상처입은 민간인을 위로하소서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서방 세계가 지혜롭게 판단하게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우크라이나 위정자들에게 힘과 소망을 주소서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러시아가 평화의 소중함을 깨닫게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-3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차대전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핵전쟁으로 확산되지 않게 하소서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3. </a:t>
            </a:r>
            <a:r>
              <a:rPr lang="ko-KR" altLang="en-US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기도 제목 업데이트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주보에 알려서 다같이 중보할 기도와 담임목사가 조용히 중보할 기도를 구분하여 봉헌 시간에 제출하여 주십시오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</a:t>
            </a:r>
          </a:p>
          <a:p>
            <a:pPr marL="137155" indent="-137155">
              <a:spcAft>
                <a:spcPts val="600"/>
              </a:spcAft>
            </a:pPr>
            <a:endParaRPr lang="ko-KR" altLang="en-US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신나는 협동조합의 사역을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포괄적 이민개혁법안 </a:t>
            </a: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BBB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상원 통과를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-</a:t>
            </a:r>
            <a:r>
              <a:rPr lang="ko-KR" altLang="en-US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코로나 종식을 위해</a:t>
            </a:r>
            <a:b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endParaRPr lang="en-US" altLang="ko-KR" sz="1100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37155" indent="-137155">
              <a:spcAft>
                <a:spcPts val="600"/>
              </a:spcAft>
            </a:pP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3</a:t>
            </a:r>
            <a: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. Christmas Pageant</a:t>
            </a:r>
            <a:br>
              <a:rPr lang="en-US" altLang="ko-KR" sz="1100" spc="-50" dirty="0">
                <a:solidFill>
                  <a:prstClr val="black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</a:br>
            <a:r>
              <a:rPr lang="en-US" altLang="ko-KR" sz="11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12/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19(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주일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오전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10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시에 브랜든 에이든 진하 은하가 참석합니다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어린이들은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9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시 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30</a:t>
            </a:r>
            <a:r>
              <a:rPr lang="ko-KR" altLang="en-US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분까지 친교실로 모입니다</a:t>
            </a:r>
            <a:r>
              <a:rPr lang="en-US" altLang="ko-KR" sz="11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</a:t>
            </a:r>
          </a:p>
          <a:p>
            <a:pPr marL="137155" indent="-137155">
              <a:spcAft>
                <a:spcPts val="600"/>
              </a:spcAft>
            </a:pPr>
            <a:br>
              <a:rPr lang="en-US" altLang="ko-KR" sz="1100" spc="-50" dirty="0">
                <a:solidFill>
                  <a:srgbClr val="57257D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방문하신 여러분을</a:t>
            </a:r>
            <a:r>
              <a:rPr lang="en-US" altLang="ko-KR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‘</a:t>
            </a:r>
            <a:r>
              <a:rPr lang="ko-KR" altLang="en-US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누구라도</a:t>
            </a:r>
            <a:r>
              <a:rPr lang="en-US" altLang="ko-KR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’</a:t>
            </a:r>
            <a:r>
              <a:rPr lang="ko-KR" altLang="en-US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환영합니다</a:t>
            </a:r>
            <a:r>
              <a:rPr lang="en-US" altLang="ko-KR" sz="11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.</a:t>
            </a: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591"/>
              </a:spcAft>
            </a:pPr>
            <a:endParaRPr lang="en-US" altLang="ko-KR" sz="591" dirty="0">
              <a:solidFill>
                <a:srgbClr val="C00000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9" name="AutoShape 4" descr="Image result for ëª»ë ì¡°ìì´ ëì§ ìê¸° ìí´ ì ìë³µ"/>
          <p:cNvSpPr>
            <a:spLocks noChangeAspect="1" noChangeArrowheads="1"/>
          </p:cNvSpPr>
          <p:nvPr/>
        </p:nvSpPr>
        <p:spPr bwMode="auto">
          <a:xfrm>
            <a:off x="181521" y="-89582"/>
            <a:ext cx="300119" cy="30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036" tIns="45018" rIns="90036" bIns="45018" numCol="1" anchor="t" anchorCtr="0" compatLnSpc="1">
            <a:prstTxWarp prst="textNoShape">
              <a:avLst/>
            </a:prstTxWarp>
          </a:bodyPr>
          <a:lstStyle/>
          <a:p>
            <a:endParaRPr lang="en-US" sz="1772" dirty="0"/>
          </a:p>
        </p:txBody>
      </p:sp>
      <p:sp>
        <p:nvSpPr>
          <p:cNvPr id="18" name="Rectangle 17"/>
          <p:cNvSpPr/>
          <p:nvPr/>
        </p:nvSpPr>
        <p:spPr>
          <a:xfrm>
            <a:off x="2989342" y="89545"/>
            <a:ext cx="2362414" cy="274242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o-KR" altLang="en-US" sz="1182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공동관심사</a:t>
            </a:r>
            <a:r>
              <a:rPr lang="ko-KR" altLang="en-US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의 나눔 </a:t>
            </a:r>
            <a:r>
              <a:rPr lang="en-US" altLang="ko-KR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Announcement</a:t>
            </a:r>
            <a:endParaRPr lang="en-US" sz="11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9021534" y="6039060"/>
            <a:ext cx="2730481" cy="122005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ko-KR" altLang="en-US" sz="985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담임목사</a:t>
            </a:r>
            <a:r>
              <a:rPr lang="en-US" altLang="ko-KR" sz="985" dirty="0">
                <a:latin typeface="-윤고딕340" panose="02030504000101010101" pitchFamily="18" charset="-127"/>
                <a:ea typeface="-윤고딕340" panose="02030504000101010101" pitchFamily="18" charset="-127"/>
              </a:rPr>
              <a:t> </a:t>
            </a:r>
            <a:r>
              <a:rPr lang="ko-KR" altLang="en-US" sz="985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노용환 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Rev. Noh Yonghwan</a:t>
            </a:r>
            <a:r>
              <a:rPr lang="ko-KR" alt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ko-KR" altLang="en-US" sz="886" dirty="0">
                <a:latin typeface="-윤고딕320" panose="02030504000101010101" pitchFamily="18" charset="-127"/>
                <a:ea typeface="-윤고딕320" panose="02030504000101010101" pitchFamily="18" charset="-127"/>
              </a:rPr>
              <a:t> </a:t>
            </a:r>
            <a:endParaRPr lang="en-US" altLang="ko-KR" sz="886" dirty="0">
              <a:latin typeface="-윤고딕320" panose="02030504000101010101" pitchFamily="18" charset="-127"/>
              <a:ea typeface="-윤고딕320" panose="02030504000101010101" pitchFamily="18" charset="-127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ko-KR" altLang="en-US" sz="985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시무장로</a:t>
            </a:r>
            <a:r>
              <a:rPr lang="en-US" altLang="ko-KR" sz="985" dirty="0">
                <a:latin typeface="-윤고딕340" panose="02030504000101010101" pitchFamily="18" charset="-127"/>
                <a:ea typeface="-윤고딕340" panose="02030504000101010101" pitchFamily="18" charset="-127"/>
              </a:rPr>
              <a:t> </a:t>
            </a:r>
            <a:r>
              <a:rPr lang="ko-KR" altLang="en-US" sz="985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정정욱</a:t>
            </a:r>
            <a:r>
              <a:rPr lang="ko-KR" altLang="en-US" sz="1034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Elder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Jhung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Jhung</a:t>
            </a:r>
            <a:r>
              <a:rPr lang="en-US" altLang="ko-KR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</a:t>
            </a:r>
            <a:r>
              <a:rPr lang="en-US" altLang="ko-KR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Woock</a:t>
            </a:r>
            <a:endParaRPr lang="en-US" altLang="ko-KR" sz="886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546 </a:t>
            </a:r>
            <a:r>
              <a:rPr lang="en-US" sz="886" dirty="0" err="1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Budlong</a:t>
            </a: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Road, Cranston, RI 02920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886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(401) 339-4713, KOREANUCC.ORG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886" dirty="0">
              <a:latin typeface="-윤고딕320" panose="02030504000101010101" pitchFamily="18" charset="-127"/>
              <a:ea typeface="-윤고딕320" panose="02030504000101010101" pitchFamily="18" charset="-127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335" y="45866"/>
            <a:ext cx="3845342" cy="410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ko-KR" sz="1034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en-US" altLang="ko-KR" sz="1034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   </a:t>
            </a:r>
            <a:endParaRPr lang="en-US" altLang="ko-KR" sz="985" dirty="0">
              <a:solidFill>
                <a:schemeClr val="tx1">
                  <a:lumMod val="50000"/>
                  <a:lumOff val="50000"/>
                </a:schemeClr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97220"/>
            <a:ext cx="2860035" cy="6717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ko-KR" altLang="en-US" sz="11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▶공동기도</a:t>
            </a: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어려웠던 시절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손잡아 주었던 이들의 </a:t>
            </a: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고마움을 기억합니다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300"/>
              </a:spcAft>
            </a:pPr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즐거운 시절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같이 웃으며 삶의 기쁨을 나누던 </a:t>
            </a: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벗들을 기억합니다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300"/>
              </a:spcAft>
            </a:pPr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슬픔도 기쁨도 </a:t>
            </a: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모두가 나를 키우시는 </a:t>
            </a:r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하느님의 섭리이며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</a:p>
          <a:p>
            <a:pPr>
              <a:spcAft>
                <a:spcPts val="300"/>
              </a:spcAft>
            </a:pPr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겸손하신 주님의 형상으로 </a:t>
            </a: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깎으시는 손길임을 </a:t>
            </a:r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시간 고백합니다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300"/>
              </a:spcAft>
            </a:pPr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주님께서 주신 이 삶을 </a:t>
            </a: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경이롭게 누릴 뿐만 아니라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인연 닿는 이에게도 </a:t>
            </a: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생명의 충만함을 나누게 하소서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300"/>
              </a:spcAft>
            </a:pPr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그리스도께서 가신길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손잡아 주고 밀어주며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형제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자매와 함께 가는 </a:t>
            </a: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기쁨을 누리게 하소서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>
              <a:spcAft>
                <a:spcPts val="300"/>
              </a:spcAft>
            </a:pPr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사랑이신 주 예수 그리스도의 </a:t>
            </a:r>
            <a:endParaRPr lang="en-US" altLang="ko-KR" sz="1200" spc="-1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spcAft>
                <a:spcPts val="300"/>
              </a:spcAft>
            </a:pP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이름으로 기도드립니다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아멘</a:t>
            </a:r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010" y="6082827"/>
            <a:ext cx="1993253" cy="524369"/>
          </a:xfrm>
          <a:prstGeom prst="rect">
            <a:avLst/>
          </a:prstGeom>
        </p:spPr>
      </p:pic>
      <p:pic>
        <p:nvPicPr>
          <p:cNvPr id="1034" name="Picture 10" descr="Facebook Instagram Logo PNG Images, Transparent Facebook Instagram Logo  Image Download - PNGite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29762" r="75767" b="29524"/>
          <a:stretch/>
        </p:blipFill>
        <p:spPr bwMode="auto">
          <a:xfrm>
            <a:off x="9126432" y="5662009"/>
            <a:ext cx="271191" cy="26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0" descr="Facebook Instagram Logo PNG Images, Transparent Facebook Instagram Logo  Image Download - PNGite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17" t="29552" r="1183" b="29734"/>
          <a:stretch/>
        </p:blipFill>
        <p:spPr bwMode="auto">
          <a:xfrm>
            <a:off x="9411163" y="5662009"/>
            <a:ext cx="271191" cy="26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7B0E1FB-898A-4D09-85CF-E9D0F524924B}"/>
              </a:ext>
            </a:extLst>
          </p:cNvPr>
          <p:cNvSpPr/>
          <p:nvPr/>
        </p:nvSpPr>
        <p:spPr>
          <a:xfrm>
            <a:off x="9012812" y="3504545"/>
            <a:ext cx="248588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어떤 상황에도 예배하는 공동체</a:t>
            </a:r>
            <a:endParaRPr lang="en-US" altLang="ko-KR" sz="9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복음을 삶으로 증거하는 공동체</a:t>
            </a:r>
            <a:endParaRPr lang="en-US" altLang="ko-KR" sz="9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정의와 평화를 추구하는 공동체</a:t>
            </a:r>
            <a:endParaRPr lang="en-US" altLang="ko-KR" sz="9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9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4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제일한인교회는 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1979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년 로드아일랜드 주에 처음 설립된 한인교회입니다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다양성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평신도 참여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정의평화 사역에 중점을 두는 그리스도 연합교회 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(United Church of Christ)</a:t>
            </a:r>
            <a:r>
              <a:rPr lang="ko-KR" altLang="en-US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에 소속되어 있습니다</a:t>
            </a:r>
            <a:r>
              <a:rPr lang="en-US" altLang="ko-KR" sz="9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endParaRPr lang="en-US" altLang="ko-KR" sz="900" spc="-5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en-US" altLang="ko-KR" sz="900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No matter who you are or where you are on life’s journey, you are welcome here.</a:t>
            </a: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3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en-US" altLang="ko-KR" sz="10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</a:t>
            </a:r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First Korean Church UCC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또는</a:t>
            </a:r>
            <a:endParaRPr lang="en-US" altLang="ko-KR" sz="80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                    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제일한인교회 </a:t>
            </a:r>
            <a:r>
              <a:rPr lang="en-US" altLang="ko-KR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UCC </a:t>
            </a:r>
            <a:r>
              <a:rPr lang="ko-KR" altLang="en-US" sz="800" dirty="0">
                <a:latin typeface="KoPub돋움체 Light" panose="00000300000000000000" pitchFamily="2" charset="-127"/>
                <a:ea typeface="KoPub돋움체 Light" panose="00000300000000000000" pitchFamily="2" charset="-127"/>
              </a:rPr>
              <a:t>검색</a:t>
            </a:r>
            <a:endParaRPr lang="en-US" altLang="ko-KR" sz="800" dirty="0">
              <a:latin typeface="KoPub돋움체 Light" panose="00000300000000000000" pitchFamily="2" charset="-127"/>
              <a:ea typeface="KoPub돋움체 Light" panose="00000300000000000000" pitchFamily="2" charset="-127"/>
            </a:endParaRPr>
          </a:p>
          <a:p>
            <a:endParaRPr lang="en-US" altLang="ko-KR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sz="100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D0822A7-2664-4C7B-AB8A-77FC79E184B5}"/>
              </a:ext>
            </a:extLst>
          </p:cNvPr>
          <p:cNvSpPr/>
          <p:nvPr/>
        </p:nvSpPr>
        <p:spPr>
          <a:xfrm>
            <a:off x="9012812" y="1309611"/>
            <a:ext cx="2356939" cy="923330"/>
          </a:xfrm>
          <a:prstGeom prst="rect">
            <a:avLst/>
          </a:prstGeom>
          <a:noFill/>
          <a:ln>
            <a:noFill/>
          </a:ln>
        </p:spPr>
        <p:txBody>
          <a:bodyPr wrap="square" lIns="45018" rIns="45018">
            <a:spAutoFit/>
          </a:bodyPr>
          <a:lstStyle/>
          <a:p>
            <a:pPr latinLnBrk="1"/>
            <a:r>
              <a:rPr lang="ko-KR" altLang="en-US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표도르 브로니코프</a:t>
            </a:r>
            <a:r>
              <a:rPr lang="en-US" altLang="ko-KR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(Fyodor </a:t>
            </a:r>
            <a:r>
              <a:rPr lang="en-US" altLang="ko-KR" sz="900" i="1" spc="-50" dirty="0" err="1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Bronnikov</a:t>
            </a:r>
            <a:r>
              <a:rPr lang="en-US" altLang="ko-KR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  <a:r>
              <a:rPr lang="ko-KR" altLang="en-US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의 </a:t>
            </a:r>
            <a:r>
              <a:rPr lang="en-US" altLang="ko-KR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'Lazarus at the rich man's gate, 1886' </a:t>
            </a:r>
            <a:r>
              <a:rPr lang="ko-KR" altLang="en-US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입니다</a:t>
            </a:r>
            <a:r>
              <a:rPr lang="en-US" altLang="ko-KR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브로니코프는 러시아 역사화가이며</a:t>
            </a:r>
            <a:r>
              <a:rPr lang="en-US" altLang="ko-KR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초상화와 풍경화와 종교화도 제법 그렸습니다</a:t>
            </a:r>
            <a:r>
              <a:rPr lang="en-US" altLang="ko-KR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오늘 이 성화는 부자의 집 앞에 앉아있는 나사로의 모습을 묘사하고 있습니다</a:t>
            </a:r>
            <a:r>
              <a:rPr lang="en-US" altLang="ko-KR" sz="900" i="1" spc="-5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endParaRPr lang="ko-KR" altLang="en-US" sz="900" i="1" spc="-50" dirty="0"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159CCF-8676-4D49-B960-4CD07A2803B3}"/>
              </a:ext>
            </a:extLst>
          </p:cNvPr>
          <p:cNvSpPr/>
          <p:nvPr/>
        </p:nvSpPr>
        <p:spPr>
          <a:xfrm>
            <a:off x="78501" y="89545"/>
            <a:ext cx="1881643" cy="274242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o-KR" altLang="en-US" sz="1182" b="1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목회</a:t>
            </a:r>
            <a:r>
              <a:rPr lang="ko-KR" altLang="en-US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칼럼 </a:t>
            </a:r>
            <a:r>
              <a:rPr lang="en-US" altLang="ko-KR" sz="1182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Pastoral Column</a:t>
            </a:r>
            <a:endParaRPr lang="en-US" sz="1182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012812" y="2399508"/>
            <a:ext cx="2662943" cy="941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7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9-25-2022</a:t>
            </a:r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  <a:cs typeface="times" panose="02020603050405020304" pitchFamily="18" charset="0"/>
            </a:endParaRPr>
          </a:p>
          <a:p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성령강림 후 열여섯째주일 </a:t>
            </a:r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  <a:cs typeface="times" panose="02020603050405020304" pitchFamily="18" charset="0"/>
            </a:endParaRPr>
          </a:p>
          <a:p>
            <a:r>
              <a:rPr lang="en-US" altLang="ko-KR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  <a:cs typeface="times" panose="02020603050405020304" pitchFamily="18" charset="0"/>
              </a:rPr>
              <a:t>Sixteenth Sunday after Pentecost</a:t>
            </a:r>
          </a:p>
          <a:p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통권 </a:t>
            </a:r>
            <a:r>
              <a:rPr lang="en-US" altLang="ko-KR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44-38</a:t>
            </a:r>
            <a:r>
              <a:rPr lang="ko-KR" altLang="en-US" sz="985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호 </a:t>
            </a:r>
            <a:endParaRPr lang="en-US" altLang="ko-KR" sz="985" dirty="0">
              <a:solidFill>
                <a:srgbClr val="1B6D5E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985" dirty="0">
              <a:solidFill>
                <a:srgbClr val="1B6D5E"/>
              </a:solidFill>
              <a:latin typeface="-윤고딕330" panose="02030504000101010101" pitchFamily="18" charset="-127"/>
              <a:ea typeface="-윤고딕330" panose="02030504000101010101" pitchFamily="18" charset="-127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4B629A9-D204-8F36-B3A1-18D9CA31CB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41" r="9089"/>
          <a:stretch/>
        </p:blipFill>
        <p:spPr bwMode="auto">
          <a:xfrm>
            <a:off x="6388100" y="0"/>
            <a:ext cx="2105254" cy="597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23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2729" y="460673"/>
            <a:ext cx="2884496" cy="10772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 </a:t>
            </a:r>
            <a:r>
              <a:rPr lang="ko-KR" altLang="en-US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입장의 예전 </a:t>
            </a: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</a:t>
            </a:r>
            <a:endParaRPr lang="en-US" altLang="ko-KR" sz="1200" spc="-100" dirty="0">
              <a:solidFill>
                <a:srgbClr val="1B6D5E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1200" spc="-100" dirty="0">
              <a:latin typeface="-윤명조220" panose="02030504000101010101" pitchFamily="18" charset="-127"/>
              <a:ea typeface="-윤명조220" panose="02030504000101010101" pitchFamily="18" charset="-127"/>
            </a:endParaRPr>
          </a:p>
          <a:p>
            <a:pPr marL="180000" marR="0" lvl="0" indent="-3291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예배로 부름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Call to Worship</a:t>
            </a:r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b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예배 기원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Invocation</a:t>
            </a:r>
          </a:p>
          <a:p>
            <a:b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</a:b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여는 찬송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Opening Hymn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| 32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장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(48)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만유의 주재 존귀하신 예수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사람이 되신 하나님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나 사모하여 영원히 섬길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내 영광되신 주로다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화려한 동산 무성한 저 수목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 아름답고 묘하나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순전한 예수 더 아름다워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봄 같은 기쁨 주시네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광명한 해와 명랑한 저 달빛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수 많은 별들 빛나나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예수 빛은 더 찬란하여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참 비교할 수 없도다 아멘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</a:t>
            </a:r>
            <a:r>
              <a:rPr lang="en-US" altLang="ko-KR" sz="1200" spc="-1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죄의 고백 </a:t>
            </a:r>
            <a:r>
              <a:rPr lang="en-US" altLang="ko-KR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Prayer of Confession </a:t>
            </a:r>
            <a:endParaRPr lang="ko-KR" altLang="en-US" sz="1200" spc="-1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502901" indent="-347459"/>
            <a:r>
              <a:rPr lang="en-US" altLang="ko-KR" sz="1200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(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고백 후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자비를 베푸소서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502901" indent="-347459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회중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</a:t>
            </a:r>
            <a:r>
              <a:rPr lang="en-US" altLang="ko-KR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자비를 베푸소서</a:t>
            </a:r>
            <a:r>
              <a:rPr lang="en-US" altLang="ko-KR" sz="1200" b="1" spc="-100" dirty="0"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 </a:t>
            </a:r>
            <a:r>
              <a:rPr lang="ko-KR" altLang="en-US" sz="10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자리에 앉습니다</a:t>
            </a:r>
            <a:r>
              <a:rPr lang="en-US" altLang="ko-KR" sz="1000" i="1" spc="-100" dirty="0">
                <a:latin typeface="KoPub바탕체 Medium" panose="00000600000000000000" pitchFamily="2" charset="-127"/>
                <a:ea typeface="KoPub바탕체 Medium" panose="00000600000000000000" pitchFamily="2" charset="-127"/>
              </a:rPr>
              <a:t>.  </a:t>
            </a:r>
            <a:endParaRPr lang="en-US" altLang="ko-KR" sz="16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502901" indent="-347459"/>
            <a:endParaRPr lang="en-US" altLang="ko-KR" sz="12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침묵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Silence</a:t>
            </a:r>
          </a:p>
          <a:p>
            <a:pPr>
              <a:defRPr/>
            </a:pP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사죄 선언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Assurance of Forgiveness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목사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모든 죄는 용서받았으니 기뻐하고 이웃의 잘못도 용서하십시오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(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아멘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)</a:t>
            </a:r>
            <a:endParaRPr lang="en-US" altLang="ko-KR" sz="1200" b="1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>
              <a:defRPr/>
            </a:pP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공동 기도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Prayer 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주보 뒷면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   </a:t>
            </a:r>
          </a:p>
          <a:p>
            <a:pPr>
              <a:defRPr/>
            </a:pP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○ 주의 기도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The Lord’s Prayer </a:t>
            </a:r>
          </a:p>
          <a:p>
            <a:endParaRPr lang="en-US" altLang="ko-KR" sz="12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endParaRPr lang="en-US" altLang="ko-KR" sz="12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endParaRPr lang="en-US" altLang="ko-KR" sz="12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endParaRPr lang="en-US" altLang="ko-KR" sz="12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180000" indent="-310884"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평화의 인사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Passing the Peace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목사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여러분 모두는 그리스도의 몸이고</a:t>
            </a:r>
            <a:endParaRPr lang="en-US" altLang="ko-KR" sz="12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       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여러분 각자는 그 분의 지체입니다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</a:t>
            </a:r>
            <a:endParaRPr lang="en-US" altLang="ko-KR" sz="12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나눔명조" panose="02020603020101020101" pitchFamily="18" charset="-127"/>
              <a:ea typeface="나눔명조" panose="02020603020101020101" pitchFamily="18" charset="-127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>
              <a:defRPr/>
            </a:pPr>
            <a:endParaRPr lang="en-US" altLang="ko-KR" sz="9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defRPr/>
            </a:pPr>
            <a:endParaRPr lang="en-US" altLang="ko-KR" sz="800" i="1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183600">
              <a:defRPr/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>
              <a:defRPr/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9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82873"/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219" y="45867"/>
            <a:ext cx="11747513" cy="368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2"/>
          </a:p>
        </p:txBody>
      </p:sp>
      <p:sp>
        <p:nvSpPr>
          <p:cNvPr id="15" name="Rectangle 14"/>
          <p:cNvSpPr/>
          <p:nvPr/>
        </p:nvSpPr>
        <p:spPr>
          <a:xfrm>
            <a:off x="55346" y="64509"/>
            <a:ext cx="11590129" cy="307777"/>
          </a:xfrm>
          <a:prstGeom prst="rect">
            <a:avLst/>
          </a:prstGeom>
          <a:noFill/>
          <a:ln>
            <a:solidFill>
              <a:srgbClr val="1B6D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altLang="ko-KR" sz="1378" b="1" kern="14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0925</a:t>
            </a:r>
            <a:r>
              <a:rPr lang="en-US" altLang="ko-KR" sz="1378" b="1" kern="1400" dirty="0">
                <a:solidFill>
                  <a:srgbClr val="57257D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ko-KR" altLang="en-US" sz="1378" b="1" kern="14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공동예배</a:t>
            </a:r>
            <a:r>
              <a:rPr lang="ko-KR" altLang="en-US" sz="1378" b="1" kern="1400" dirty="0">
                <a:latin typeface="KoPub바탕체 Bold" panose="00000800000000000000" pitchFamily="2" charset="-127"/>
                <a:ea typeface="KoPub바탕체 Bold" panose="00000800000000000000" pitchFamily="2" charset="-127"/>
              </a:rPr>
              <a:t> </a:t>
            </a:r>
            <a:r>
              <a:rPr lang="ko-KR" altLang="en-US" sz="1378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성령강림 후 열여섯째주일</a:t>
            </a:r>
            <a:r>
              <a:rPr lang="en-US" altLang="ko-KR" sz="14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                                              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                                                  ○ 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헌금은 입장할 때  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Tray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에 넣어주세요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○ </a:t>
            </a:r>
            <a:r>
              <a:rPr lang="ko-KR" altLang="en-US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순서자는 우측 단상 마이크를 이용해 주세요</a:t>
            </a:r>
            <a:r>
              <a:rPr lang="en-US" altLang="ko-KR" sz="900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r>
              <a:rPr lang="en-US" altLang="ko-KR" sz="900" kern="14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endParaRPr lang="en-US" altLang="ko-KR" sz="900" dirty="0">
              <a:latin typeface="KoPubWorld바탕체 Light" panose="00000300000000000000" pitchFamily="2" charset="-127"/>
              <a:ea typeface="KoPubWorld바탕체 Light" panose="00000300000000000000" pitchFamily="2" charset="-127"/>
              <a:cs typeface="KoPubWorld바탕체 Light" panose="00000300000000000000" pitchFamily="2" charset="-127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84376" y="455505"/>
            <a:ext cx="3060593" cy="9448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indent="-310884"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평화의 인사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Passing the Peace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목사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여러분 모두는 그리스도의 몸이고</a:t>
            </a:r>
            <a:endParaRPr lang="en-US" altLang="ko-KR" sz="1200" spc="-100" dirty="0"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       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여러분 각자는 그 분의 지체입니다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              그리스도께서 우리를 위해 평화를 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       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이루셨으니 하나님 안에서 하나가 됩시다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b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</a:b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주님의 평화가 여러분과 함께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! 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회중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또한 목사님과 함께 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!    </a:t>
            </a:r>
          </a:p>
          <a:p>
            <a:pPr marL="466327" marR="0" lvl="0" indent="-31088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서로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주님의 평화를 빕니다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</a:p>
          <a:p>
            <a:pPr algn="ctr">
              <a:defRPr/>
            </a:pPr>
            <a:endParaRPr lang="en-US" altLang="ko-KR" sz="1200" spc="-100" dirty="0">
              <a:solidFill>
                <a:srgbClr val="57257D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algn="ctr">
              <a:defRPr/>
            </a:pP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 </a:t>
            </a:r>
            <a:r>
              <a:rPr lang="ko-KR" altLang="en-US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말씀의 예전 </a:t>
            </a:r>
            <a:r>
              <a:rPr lang="en-US" altLang="ko-KR" sz="1200" spc="-100" dirty="0">
                <a:solidFill>
                  <a:srgbClr val="1B6D5E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:::</a:t>
            </a:r>
          </a:p>
          <a:p>
            <a:endParaRPr lang="en-US" altLang="ko-KR" sz="12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>
              <a:spcAft>
                <a:spcPts val="295"/>
              </a:spcAft>
            </a:pP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시편 낭송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| 91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지존하신 분의 거처에 몸을 숨기고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전능하신 분의 그늘 아래 머무는 사람아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</a:t>
            </a: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2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주께서 네 피난처시요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네 요새이시며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네가 의지하는 하느님이라고 말하여라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3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그분이 너를 사냥하는 자의 덫과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죽을 병에서 건져주시어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</a:t>
            </a: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4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당신 날개 깃 아래 숨겨주시리라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그의 진실하심이 너의 갑옷이 되고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방패가 되신다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5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밤에 덮치는 무서운 손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낮에 날아드는 화살을 두려워 마라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6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밤중에 퍼지는 염병도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한낮에 쏘다니는 재앙도 두려워 마라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14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나에게 부르짖는 자를 내가 건져주며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나의 이름을 아는 자를 내가 높여주리라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3600"/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⦿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영광이 성부와 성자와 성령께 ◯</a:t>
            </a:r>
          </a:p>
          <a:p>
            <a:pPr marL="183600"/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처음과 같이 지금도 그리고 영원히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  <a:endParaRPr lang="en-US" altLang="ko-KR" sz="6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3600"/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1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53048">
              <a:spcAft>
                <a:spcPts val="300"/>
              </a:spcAft>
            </a:pP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평화의 인사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Passing the Peace </a:t>
            </a: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그리스도께서 우리를 위하여 평화를   이루셨으니 주님 안에서 하나가 됩시다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평화가 항상 여러분과 함께 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회중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또한 목사님과 함께 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!    </a:t>
            </a:r>
          </a:p>
          <a:p>
            <a:pPr marL="466327" indent="-310884"/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서로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주님의 평화를 빕니다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53048">
              <a:spcAft>
                <a:spcPts val="300"/>
              </a:spcAft>
            </a:pP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50620" y="456307"/>
            <a:ext cx="2997745" cy="15688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나눔명조" panose="02020603020101020101" pitchFamily="18" charset="-127"/>
                <a:ea typeface="나눔명조" panose="02020603020101020101" pitchFamily="18" charset="-127"/>
                <a:cs typeface="+mn-cs"/>
              </a:rPr>
              <a:t>◉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성서 봉독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디모데전서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6:7-12  |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양은정 목사</a:t>
            </a:r>
            <a:b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</a:b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     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봉독자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디모데에게 전한 첫째 편지입니다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</a:t>
            </a:r>
            <a:b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</a:br>
            <a:r>
              <a:rPr kumimoji="0" lang="en-US" altLang="ko-KR" sz="110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                     ( </a:t>
            </a:r>
            <a:r>
              <a:rPr kumimoji="0" lang="ko-KR" altLang="en-US" sz="110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자리에 앉아서 듣습니다 </a:t>
            </a:r>
            <a:r>
              <a:rPr kumimoji="0" lang="en-US" altLang="ko-KR" sz="110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)   </a:t>
            </a:r>
          </a:p>
          <a:p>
            <a:pPr marL="15304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6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pPr marL="15304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7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우리는 아무것도 세상에 가지고 온 것이 없으며 아무것도 가지고 갈 수 없습니다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 </a:t>
            </a:r>
            <a:b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</a:b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8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먹을 것과 입을 것이 있으면 그것으로 만족하시오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 9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부자가 되려고 애쓰는 사람은 유혹에 빠지고 올가미에 걸리고 어리석고도 해로운 온갖 욕심에 사로잡혀서 파멸의 구렁텅이에 떨어지게 됩니다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 10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돈을 사랑하는 것이 모든 악의 뿌리입니다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돈을 따라다니다가 길을 잃고 신앙을 떠나서 결국 격심한 고통을 겪은 사람들도 있습니다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b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</a:b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11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하느님의 일꾼인 그대는 이런 것들을 멀리하고 정의와 경건과 믿음과 사랑과 인내와 온유를 추구하시오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12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믿음의 싸움을 잘 싸워서 영원한 생명을 얻으시오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b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</a:br>
            <a:endParaRPr kumimoji="0" lang="en-US" altLang="ko-KR" sz="6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pPr marL="153048"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봉독자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주님의 말씀입니다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</a:t>
            </a:r>
            <a:b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</a:b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다함께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: </a:t>
            </a:r>
            <a:r>
              <a:rPr kumimoji="0" lang="ko-KR" altLang="en-US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하나님께 감사드립니다</a:t>
            </a:r>
            <a:r>
              <a:rPr kumimoji="0" lang="en-US" altLang="ko-KR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</a:t>
            </a:r>
          </a:p>
          <a:p>
            <a:endParaRPr lang="en-US" altLang="ko-KR" sz="3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4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이 말씀 따라 사는 동안 지치지 않게 하시고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 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 말씀 따라 사는 동안 주님 나라 이루소서</a:t>
            </a:r>
            <a:endParaRPr lang="en-US" altLang="ko-KR" sz="1200" spc="-10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endParaRPr lang="en-US" altLang="ko-KR" sz="1200" spc="-10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r>
              <a:rPr lang="ko-KR" altLang="en-US" sz="1200" spc="-10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○ </a:t>
            </a:r>
            <a:r>
              <a:rPr lang="ko-KR" altLang="en-US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하늘뜻</a:t>
            </a:r>
            <a:r>
              <a:rPr lang="ko-KR" altLang="en-US" sz="10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en-US" altLang="ko-KR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</a:t>
            </a:r>
            <a:r>
              <a:rPr lang="en-US" altLang="ko-KR" sz="10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ko-KR" altLang="en-US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근원과 연결된 자족의 기쁨 </a:t>
            </a:r>
            <a:r>
              <a:rPr lang="en-US" altLang="ko-KR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</a:t>
            </a:r>
            <a:r>
              <a:rPr lang="en-US" altLang="ko-KR" sz="10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</a:t>
            </a:r>
            <a:r>
              <a:rPr lang="ko-KR" altLang="en-US" sz="1200" spc="-120" dirty="0"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노용환 목사</a:t>
            </a:r>
            <a:endParaRPr lang="en-US" altLang="ko-KR" sz="1200" spc="-12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endParaRPr lang="en-US" altLang="ko-KR" sz="1200" spc="-120" dirty="0"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algn="ctr"/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srgbClr val="1B6D5E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:::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srgbClr val="1B6D5E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파송의 예전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srgbClr val="1B6D5E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:::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Medium" panose="00000600000000000000" pitchFamily="2" charset="-127"/>
              <a:ea typeface="KoPub바탕체 Medium" panose="00000600000000000000" pitchFamily="2" charset="-127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○ 봉헌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Offering </a:t>
            </a:r>
            <a:r>
              <a:rPr lang="en-US" altLang="ko-KR" sz="1200" spc="-5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450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장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(376)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양승숙 권사</a:t>
            </a: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(1)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내 평생 소원 이것뿐 주의일하다가 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이세상이 명하는날 주앞에 가리라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(2)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꿈같이 헛된 세상일 취할것 무어냐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이 수고 암만하려도 헛된것뿐일세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(3)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금보다 귀한 믿음은 참 보배되도다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이 진리 믿는사람들 다 복을 받겠네</a:t>
            </a: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바탕체 Light" panose="00000300000000000000" pitchFamily="2" charset="-127"/>
              <a:ea typeface="KoPub바탕체 Light" panose="00000300000000000000" pitchFamily="2" charset="-127"/>
              <a:cs typeface="+mn-cs"/>
            </a:endParaRPr>
          </a:p>
          <a:p>
            <a:pPr marL="1836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주신 분도 하나님이시요</a:t>
            </a:r>
            <a:r>
              <a:rPr kumimoji="0" lang="en-US" altLang="ko-KR" sz="120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, </a:t>
            </a:r>
            <a:r>
              <a:rPr kumimoji="0" lang="ko-KR" altLang="en-US" sz="120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거두어 가시는 분도 하나님이심을 믿습니다</a:t>
            </a:r>
            <a:r>
              <a:rPr kumimoji="0" lang="en-US" altLang="ko-KR" sz="120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다만 잠시 우리에게 맡기신 것이니</a:t>
            </a:r>
            <a:r>
              <a:rPr kumimoji="0" lang="en-US" altLang="ko-KR" sz="120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, </a:t>
            </a:r>
            <a:r>
              <a:rPr kumimoji="0" lang="ko-KR" altLang="en-US" sz="120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하나님의 뜻에 합당하게 사용하게 하옵소서</a:t>
            </a:r>
            <a:r>
              <a:rPr kumimoji="0" lang="en-US" altLang="ko-KR" sz="120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r>
              <a:rPr kumimoji="0" lang="ko-KR" altLang="en-US" sz="120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예수님의 이름으로 감사하며 기도합니다</a:t>
            </a:r>
            <a:r>
              <a:rPr kumimoji="0" lang="en-US" altLang="ko-KR" sz="1200" b="0" i="1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바탕체 Light" panose="00000300000000000000" pitchFamily="2" charset="-127"/>
                <a:ea typeface="KoPub바탕체 Light" panose="00000300000000000000" pitchFamily="2" charset="-127"/>
                <a:cs typeface="+mn-cs"/>
              </a:rPr>
              <a:t>. </a:t>
            </a:r>
            <a:endParaRPr lang="en-US" altLang="ko-KR" sz="11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○ 공동관심사의 나눔 </a:t>
            </a:r>
            <a:r>
              <a:rPr kumimoji="0" lang="en-US" altLang="ko-KR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| </a:t>
            </a:r>
            <a:r>
              <a:rPr kumimoji="0" lang="ko-KR" altLang="en-US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oPub돋움체 Bold" panose="00000800000000000000" pitchFamily="2" charset="-127"/>
                <a:ea typeface="KoPub돋움체 Bold" panose="00000800000000000000" pitchFamily="2" charset="-127"/>
                <a:cs typeface="+mn-cs"/>
              </a:rPr>
              <a:t>정정욱 장로</a:t>
            </a:r>
            <a:endParaRPr kumimoji="0" lang="en-US" altLang="ko-KR" sz="1200" b="0" i="0" u="none" strike="noStrike" kern="120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oPub돋움체 Bold" panose="00000800000000000000" pitchFamily="2" charset="-127"/>
              <a:ea typeface="KoPub돋움체 Bold" panose="00000800000000000000" pitchFamily="2" charset="-127"/>
              <a:cs typeface="+mn-cs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홀수달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1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우리에게 있는 모든 것은 몸이든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마음이든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생명까지도 모두 하나님께서 맡기신 것이오니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하나님께서 허락하신 동안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 뜻에 따라 잘 사용하게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2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우리가 가진 모든 것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손에 있든지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마음에 있든지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모두 하나님께서 맡기신 것이오니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다만 세상 사는동안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 뜻에 따라 잘 사용하게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3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우리가 가진 것은 모두 하나님의 것입니다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다만 세상을 사는 동안 하나님의 뜻에 합당하게 사용하도록 맡기신 것이니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하나님께서 기뻐하시는 일에 사용하게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4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주신 분도 하나님이시요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거두어 가시는 분도 하나님이심을 믿습니다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다만 잠시 우리에게 맡기신 것이니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하나님의 뜻에 합당하게 사용하게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짝수달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5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우리가 가진 모든 것은 우리의 호흡까지도 모두 하나님의 것입니다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우리에게 허락하신 날들 동안 하나님 뜻에 따라 사용하게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6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모든 것이 하나님께로부터 왔으니 세상 사는 동안 하나님의 뜻에 따라 이웃과 함께 나누며 사용하게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7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우리가 가진 모든 것은 우리가 세상을 살아가는 동안 사용하라고 맡기신 것이오니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하나님께서 허락 하시는 날들 동안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 뜻에 합당하게 사용하게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 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900" i="1" spc="-50" dirty="0">
              <a:solidFill>
                <a:prstClr val="black"/>
              </a:solidFill>
              <a:latin typeface="KoPub바탕체 Light" panose="00000300000000000000" pitchFamily="2" charset="-127"/>
              <a:ea typeface="KoPub바탕체 Light" panose="00000300000000000000" pitchFamily="2" charset="-127"/>
            </a:endParaRP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8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</a:t>
            </a:r>
          </a:p>
          <a:p>
            <a:pPr marL="18288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우리에게 모든 것을 주신 하나님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주신 분도 하나님이시요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거두어 가시는 분도 하나님이심을 믿습니다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다만 잠시 우리가 세상에 사는 동안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우리에게 사용하라고 맡기신 것이니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하나님의 뜻에 합당하게 사용하도록 하옵소서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예수님의 이름으로 감사하며 기도합니다</a:t>
            </a:r>
            <a:r>
              <a:rPr lang="en-US" altLang="ko-KR" sz="90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87790" y="1904116"/>
            <a:ext cx="181895" cy="63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36" tIns="45018" rIns="90036" bIns="45018" numCol="1" anchor="ctr" anchorCtr="0" compatLnSpc="1">
            <a:prstTxWarp prst="textNoShape">
              <a:avLst/>
            </a:prstTxWarp>
            <a:spAutoFit/>
          </a:bodyPr>
          <a:lstStyle/>
          <a:p>
            <a:pPr defTabSz="900284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1772">
                <a:latin typeface="Arial" panose="020B0604020202020204" pitchFamily="34" charset="0"/>
              </a:rPr>
            </a:br>
            <a:endParaRPr lang="en-US" altLang="en-US" sz="1772"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4220" y="141403"/>
            <a:ext cx="65" cy="27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0028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72" dirty="0">
              <a:latin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0E2C51-F5A9-4679-BC48-C5D3525BD32B}"/>
              </a:ext>
            </a:extLst>
          </p:cNvPr>
          <p:cNvSpPr/>
          <p:nvPr/>
        </p:nvSpPr>
        <p:spPr>
          <a:xfrm>
            <a:off x="8802890" y="453810"/>
            <a:ext cx="2884494" cy="361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3600">
              <a:defRPr/>
            </a:pPr>
            <a:r>
              <a:rPr lang="ko-KR" altLang="en-US" sz="105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주신 분도 하나님이시요</a:t>
            </a:r>
            <a:r>
              <a:rPr lang="en-US" altLang="ko-KR" sz="105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05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거두어 가시는 분도 하나님이심을 믿습니다</a:t>
            </a:r>
            <a:r>
              <a:rPr lang="en-US" altLang="ko-KR" sz="105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05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다만 잠시 우리에게 맡기신 것이니</a:t>
            </a:r>
            <a:r>
              <a:rPr lang="en-US" altLang="ko-KR" sz="105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05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하나님의 뜻에 합당하게 사용하게 하옵소서</a:t>
            </a:r>
            <a:r>
              <a:rPr lang="en-US" altLang="ko-KR" sz="1050" i="1" spc="-5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</a:t>
            </a:r>
          </a:p>
          <a:p>
            <a:pPr>
              <a:defRPr/>
            </a:pPr>
            <a:endParaRPr lang="en-US" altLang="ko-KR" sz="1200" spc="-100" dirty="0">
              <a:solidFill>
                <a:prstClr val="black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 파송 찬양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미국장로교찬송가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346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장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 </a:t>
            </a:r>
          </a:p>
          <a:p>
            <a:pPr marL="182873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예수님은 모든 것의 근원이시니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말씀으로 세상 만물을 창조하셨네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주는 교회의 머리이시니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죽음 권세 이기신 우리 구세주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(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원곡 아리랑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버트폴만 작사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오소운 역사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</a:p>
          <a:p>
            <a:pPr marL="182873">
              <a:defRPr/>
            </a:pPr>
            <a:endParaRPr lang="en-US" altLang="ko-KR" sz="1200" spc="-100" dirty="0">
              <a:solidFill>
                <a:prstClr val="black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파송사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Sending Message</a:t>
            </a:r>
          </a:p>
          <a:p>
            <a:pPr marL="466327" indent="-310884">
              <a:defRPr/>
            </a:pP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목사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: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이제 평안히 돌아가십시오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복음의 </a:t>
            </a:r>
            <a:b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</a:b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말씀을 들었으니 한 주간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하느님께서 주신 것을 세어보고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, </a:t>
            </a:r>
            <a:r>
              <a:rPr lang="ko-KR" altLang="en-US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자족의 기쁨을 누려보십시오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.(</a:t>
            </a:r>
            <a:r>
              <a:rPr lang="ko-KR" altLang="en-US" sz="1200" b="1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아멘</a:t>
            </a:r>
            <a:r>
              <a:rPr lang="en-US" altLang="ko-KR" sz="1200" spc="-100" dirty="0">
                <a:solidFill>
                  <a:prstClr val="black"/>
                </a:solidFill>
                <a:latin typeface="KoPub바탕체 Light" panose="00000300000000000000" pitchFamily="2" charset="-127"/>
                <a:ea typeface="KoPub바탕체 Light" panose="00000300000000000000" pitchFamily="2" charset="-127"/>
              </a:rPr>
              <a:t>)</a:t>
            </a:r>
          </a:p>
          <a:p>
            <a:pPr>
              <a:defRPr/>
            </a:pPr>
            <a:endParaRPr lang="en-US" altLang="ko-KR" sz="800" b="1" spc="-100" dirty="0">
              <a:solidFill>
                <a:srgbClr val="7030A0"/>
              </a:solidFill>
              <a:latin typeface="KoPub바탕체 Medium" panose="00000600000000000000" pitchFamily="2" charset="-127"/>
              <a:ea typeface="KoPub바탕체 Medium" panose="00000600000000000000" pitchFamily="2" charset="-127"/>
            </a:endParaRPr>
          </a:p>
          <a:p>
            <a:pPr>
              <a:defRPr/>
            </a:pPr>
            <a:r>
              <a:rPr lang="en-US" altLang="ko-KR" sz="1200" spc="-100" dirty="0">
                <a:solidFill>
                  <a:prstClr val="black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 ◉ </a:t>
            </a:r>
            <a:r>
              <a:rPr lang="ko-KR" altLang="en-US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축도 </a:t>
            </a:r>
            <a:r>
              <a:rPr lang="en-US" altLang="ko-KR" sz="1200" spc="-100" dirty="0">
                <a:solidFill>
                  <a:prstClr val="black"/>
                </a:solidFill>
                <a:latin typeface="KoPub돋움체 Bold" panose="00000800000000000000" pitchFamily="2" charset="-127"/>
                <a:ea typeface="KoPub돋움체 Bold" panose="00000800000000000000" pitchFamily="2" charset="-127"/>
              </a:rPr>
              <a:t>| Benediction</a:t>
            </a:r>
            <a:endParaRPr lang="en-US" altLang="ko-KR" sz="1200" spc="-100" dirty="0">
              <a:solidFill>
                <a:prstClr val="black">
                  <a:lumMod val="50000"/>
                  <a:lumOff val="50000"/>
                </a:prstClr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  <a:p>
            <a:pPr marL="182873"/>
            <a:endParaRPr lang="en-US" altLang="ko-KR" sz="1100" spc="-100" dirty="0">
              <a:solidFill>
                <a:prstClr val="black"/>
              </a:solidFill>
              <a:latin typeface="KoPub돋움체 Bold" panose="00000800000000000000" pitchFamily="2" charset="-127"/>
              <a:ea typeface="KoPub돋움체 Bold" panose="00000800000000000000" pitchFamily="2" charset="-127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D16D3CD-45F2-4B18-A78E-02F4C60DB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671265"/>
              </p:ext>
            </p:extLst>
          </p:nvPr>
        </p:nvGraphicFramePr>
        <p:xfrm>
          <a:off x="8848365" y="5812134"/>
          <a:ext cx="2793544" cy="98135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58709">
                  <a:extLst>
                    <a:ext uri="{9D8B030D-6E8A-4147-A177-3AD203B41FA5}">
                      <a16:colId xmlns:a16="http://schemas.microsoft.com/office/drawing/2014/main" val="149897275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1991784048"/>
                    </a:ext>
                  </a:extLst>
                </a:gridCol>
                <a:gridCol w="558708">
                  <a:extLst>
                    <a:ext uri="{9D8B030D-6E8A-4147-A177-3AD203B41FA5}">
                      <a16:colId xmlns:a16="http://schemas.microsoft.com/office/drawing/2014/main" val="2749495627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4087205299"/>
                    </a:ext>
                  </a:extLst>
                </a:gridCol>
                <a:gridCol w="558709">
                  <a:extLst>
                    <a:ext uri="{9D8B030D-6E8A-4147-A177-3AD203B41FA5}">
                      <a16:colId xmlns:a16="http://schemas.microsoft.com/office/drawing/2014/main" val="2045838008"/>
                    </a:ext>
                  </a:extLst>
                </a:gridCol>
              </a:tblGrid>
              <a:tr h="24583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9/</a:t>
                      </a:r>
                      <a:r>
                        <a:rPr lang="en-US" altLang="ko-KR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25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10</a:t>
                      </a:r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/</a:t>
                      </a:r>
                      <a:r>
                        <a:rPr lang="en-US" altLang="ko-KR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2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10</a:t>
                      </a:r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/9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10</a:t>
                      </a:r>
                      <a:r>
                        <a:rPr 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/16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2515593555"/>
                  </a:ext>
                </a:extLst>
              </a:tr>
              <a:tr h="154323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회중기도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kern="1200" spc="-200" baseline="0" dirty="0">
                          <a:solidFill>
                            <a:schemeClr val="tx1"/>
                          </a:solidFill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공동기도</a:t>
                      </a:r>
                      <a:endParaRPr lang="en-US" sz="7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 marL="0" marR="0"/>
                </a:tc>
                <a:tc rowSpan="3">
                  <a:txBody>
                    <a:bodyPr/>
                    <a:lstStyle/>
                    <a:p>
                      <a:pPr algn="ctr"/>
                      <a:endParaRPr lang="en-US" altLang="ko-KR" sz="5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  <a:p>
                      <a:pPr algn="ctr"/>
                      <a:r>
                        <a:rPr lang="en-US" altLang="ko-KR" sz="7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World Communion Sunday</a:t>
                      </a:r>
                    </a:p>
                    <a:p>
                      <a:pPr algn="ctr"/>
                      <a:endParaRPr lang="en-US" altLang="ko-KR" sz="5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연합예배</a:t>
                      </a:r>
                      <a:endParaRPr lang="en-US" sz="8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이길자</a:t>
                      </a:r>
                      <a:endParaRPr lang="en-US" sz="7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  <a:cs typeface="+mn-cs"/>
                        </a:rPr>
                        <a:t>정정욱</a:t>
                      </a:r>
                      <a:endParaRPr lang="en-US" sz="700" kern="1200" spc="0" baseline="0" dirty="0">
                        <a:solidFill>
                          <a:schemeClr val="tx1"/>
                        </a:solidFill>
                        <a:latin typeface="KoPub바탕체 Light" panose="00000300000000000000" pitchFamily="2" charset="-127"/>
                        <a:ea typeface="KoPub바탕체 Light" panose="00000300000000000000" pitchFamily="2" charset="-127"/>
                        <a:cs typeface="+mn-cs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3696684663"/>
                  </a:ext>
                </a:extLst>
              </a:tr>
              <a:tr h="24583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성서봉독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양은정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성찬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박현주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양은정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3638531128"/>
                  </a:ext>
                </a:extLst>
              </a:tr>
              <a:tr h="24583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돋움체 Bold" panose="00000800000000000000" pitchFamily="2" charset="-127"/>
                          <a:ea typeface="KoPub돋움체 Bold" panose="00000800000000000000" pitchFamily="2" charset="-127"/>
                        </a:rPr>
                        <a:t>봉헌위원</a:t>
                      </a:r>
                      <a:endParaRPr lang="en-US" sz="1000" dirty="0">
                        <a:latin typeface="KoPub돋움체 Bold" panose="00000800000000000000" pitchFamily="2" charset="-127"/>
                        <a:ea typeface="KoPub돋움체 Bold" panose="000008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양승숙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주일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조옥진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latin typeface="KoPub바탕체 Light" panose="00000300000000000000" pitchFamily="2" charset="-127"/>
                          <a:ea typeface="KoPub바탕체 Light" panose="00000300000000000000" pitchFamily="2" charset="-127"/>
                        </a:rPr>
                        <a:t>한정순</a:t>
                      </a:r>
                      <a:endParaRPr lang="en-US" sz="1000" dirty="0">
                        <a:latin typeface="KoPub바탕체 Light" panose="00000300000000000000" pitchFamily="2" charset="-127"/>
                        <a:ea typeface="KoPub바탕체 Light" panose="00000300000000000000" pitchFamily="2" charset="-127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765916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2071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C9E3DD0F20314C8447BF29BA73855A" ma:contentTypeVersion="10" ma:contentTypeDescription="Create a new document." ma:contentTypeScope="" ma:versionID="35e8850d86578afe9965480a89a9d257">
  <xsd:schema xmlns:xsd="http://www.w3.org/2001/XMLSchema" xmlns:xs="http://www.w3.org/2001/XMLSchema" xmlns:p="http://schemas.microsoft.com/office/2006/metadata/properties" xmlns:ns3="33f8a0d5-de4f-4b8e-8371-2b396b7fa385" targetNamespace="http://schemas.microsoft.com/office/2006/metadata/properties" ma:root="true" ma:fieldsID="4ccfaeeec1f59debbb46751b42463f22" ns3:_="">
    <xsd:import namespace="33f8a0d5-de4f-4b8e-8371-2b396b7fa3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8a0d5-de4f-4b8e-8371-2b396b7fa3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429D70-F86E-4F68-B567-7A290F4863A1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33f8a0d5-de4f-4b8e-8371-2b396b7fa385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D69E216-EF51-41D0-8856-582A4EB8C5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f8a0d5-de4f-4b8e-8371-2b396b7fa3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125252-1C33-4E6C-92B3-EA360ABDC2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451841</TotalTime>
  <Words>1769</Words>
  <Application>Microsoft Office PowerPoint</Application>
  <PresentationFormat>Custom</PresentationFormat>
  <Paragraphs>275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9" baseType="lpstr">
      <vt:lpstr>KoPubWorld바탕체 Light</vt:lpstr>
      <vt:lpstr>KoPub돋움체 Bold</vt:lpstr>
      <vt:lpstr>KoPub돋움체 Light</vt:lpstr>
      <vt:lpstr>KoPub돋움체 Medium</vt:lpstr>
      <vt:lpstr>KoPub바탕체 Bold</vt:lpstr>
      <vt:lpstr>KoPub바탕체 Light</vt:lpstr>
      <vt:lpstr>KoPub바탕체 Medium</vt:lpstr>
      <vt:lpstr>나눔명조</vt:lpstr>
      <vt:lpstr>-윤고딕320</vt:lpstr>
      <vt:lpstr>-윤고딕330</vt:lpstr>
      <vt:lpstr>-윤고딕340</vt:lpstr>
      <vt:lpstr>-윤명조220</vt:lpstr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</dc:title>
  <dc:creator>Windows 사용자</dc:creator>
  <cp:lastModifiedBy>Yonghwan Noh</cp:lastModifiedBy>
  <cp:revision>3215</cp:revision>
  <cp:lastPrinted>2022-08-14T15:23:13Z</cp:lastPrinted>
  <dcterms:created xsi:type="dcterms:W3CDTF">2017-11-10T03:55:42Z</dcterms:created>
  <dcterms:modified xsi:type="dcterms:W3CDTF">2022-09-25T05:50:22Z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0x0101001FC9E3DD0F20314C8447BF29BA73855A</vt:lpwstr>
  </property>
</Properties>
</file>