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4"/>
    <p:sldMasterId id="214748393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1704638" cy="6858000"/>
  <p:notesSz cx="6950075" cy="11979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6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hwan Noh" initials="YN" lastIdx="2" clrIdx="0">
    <p:extLst>
      <p:ext uri="{19B8F6BF-5375-455C-9EA6-DF929625EA0E}">
        <p15:presenceInfo xmlns:p15="http://schemas.microsoft.com/office/powerpoint/2012/main" userId="4d8326bce00147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D5E"/>
    <a:srgbClr val="57257D"/>
    <a:srgbClr val="17CDAC"/>
    <a:srgbClr val="E6E6E6"/>
    <a:srgbClr val="0B0E06"/>
    <a:srgbClr val="3E501B"/>
    <a:srgbClr val="18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92" autoAdjust="0"/>
  </p:normalViewPr>
  <p:slideViewPr>
    <p:cSldViewPr snapToGrid="0">
      <p:cViewPr varScale="1">
        <p:scale>
          <a:sx n="79" d="100"/>
          <a:sy n="79" d="100"/>
        </p:scale>
        <p:origin x="420" y="56"/>
      </p:cViewPr>
      <p:guideLst>
        <p:guide orient="horz" pos="2183"/>
        <p:guide pos="3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3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B70D-9E1B-40B2-B2CF-7DD6474A8BA0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1379204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11379204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A609-0CAD-466C-9AE5-693B9E98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8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7B41-1916-4F0B-91FF-15BC0671E0DE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1497013"/>
            <a:ext cx="6899275" cy="4043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34" y="5765804"/>
            <a:ext cx="5559425" cy="4716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9201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11379201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303F-9585-4F68-BDE9-4D6F08B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1497013"/>
            <a:ext cx="6899275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03F-9585-4F68-BDE9-4D6F08B2C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1497013"/>
            <a:ext cx="6899275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03F-9585-4F68-BDE9-4D6F08B2C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80" y="1122363"/>
            <a:ext cx="8778479" cy="2387600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80" y="3602038"/>
            <a:ext cx="8778479" cy="1655762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6131" y="365125"/>
            <a:ext cx="25238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94" y="365125"/>
            <a:ext cx="74251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80" y="1122363"/>
            <a:ext cx="8778479" cy="2387600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80" y="3602038"/>
            <a:ext cx="8778479" cy="1655762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98" y="1709739"/>
            <a:ext cx="10095250" cy="2852737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98" y="4589464"/>
            <a:ext cx="10095250" cy="150018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694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5473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365126"/>
            <a:ext cx="100952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219" y="1681163"/>
            <a:ext cx="4951610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219" y="2505075"/>
            <a:ext cx="49516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5473" y="1681163"/>
            <a:ext cx="4975996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5473" y="2505075"/>
            <a:ext cx="497599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96" y="987426"/>
            <a:ext cx="5925473" cy="487362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996" y="987426"/>
            <a:ext cx="5925473" cy="4873625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6131" y="365125"/>
            <a:ext cx="25238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94" y="365125"/>
            <a:ext cx="74251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98" y="1709739"/>
            <a:ext cx="10095250" cy="2852737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98" y="4589464"/>
            <a:ext cx="10095250" cy="150018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694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5473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365126"/>
            <a:ext cx="100952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219" y="1681163"/>
            <a:ext cx="4951610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219" y="2505075"/>
            <a:ext cx="49516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5473" y="1681163"/>
            <a:ext cx="4975996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5473" y="2505075"/>
            <a:ext cx="497599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9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96" y="987426"/>
            <a:ext cx="5925473" cy="487362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996" y="987426"/>
            <a:ext cx="5925473" cy="4873625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694" y="365126"/>
            <a:ext cx="10095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94" y="1825625"/>
            <a:ext cx="10095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94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162" y="6356351"/>
            <a:ext cx="395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6400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694" y="365126"/>
            <a:ext cx="10095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94" y="1825625"/>
            <a:ext cx="10095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94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950E-EC30-4B3C-93C0-C790349039C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162" y="6356351"/>
            <a:ext cx="395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6400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922055" y="45867"/>
            <a:ext cx="11747513" cy="36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 dirty="0"/>
          </a:p>
        </p:txBody>
      </p:sp>
      <p:sp>
        <p:nvSpPr>
          <p:cNvPr id="8" name="Rectangle 7"/>
          <p:cNvSpPr/>
          <p:nvPr/>
        </p:nvSpPr>
        <p:spPr>
          <a:xfrm>
            <a:off x="2860036" y="369607"/>
            <a:ext cx="2921290" cy="199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1. Welcome! </a:t>
            </a:r>
            <a:r>
              <a:rPr lang="ko-KR" altLang="en-US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환영하고 축복합니다</a:t>
            </a:r>
            <a:b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기쁨과 은혜가 넘치는 제일한인교회에 오신 것을 진심으로 환영합니다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 방문하신 분은 담임목사의 안내를 받으시기 바랍니다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2. </a:t>
            </a:r>
            <a:r>
              <a:rPr lang="ko-KR" altLang="en-US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성령강림 후 아홉째 주일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성령께서 인도하시는 매 순간을 누리십시오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일상의 행복보다 더 깊이 추구해야 되는 일이 무엇인지 주님 말씀과 함께 돌아보십시오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3. Covid 19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신종 변이는 기존 백신이 잘 안듣는 특성을 갖고 있으니 일상 방역에 유의하시기 바랍니다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4. &lt;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하나님 나라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&gt;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시리즈 설교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(5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주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7/31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누가복음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12:16-21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물질 너머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8/07</a:t>
            </a:r>
            <a:r>
              <a:rPr lang="ko-KR" altLang="en-US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누가복음 </a:t>
            </a:r>
            <a:r>
              <a:rPr lang="en-US" altLang="ko-KR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12:35-38 </a:t>
            </a:r>
            <a:r>
              <a:rPr lang="ko-KR" altLang="en-US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행복 너머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8/14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누가복음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12:54-56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지혜 너머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8/21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누가복음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13:15-17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도덕 너머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8/28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누가복음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14:12-14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이익 너머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endParaRPr lang="en-US" altLang="ko-KR" sz="1100" spc="-5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5. RI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한인회 광복절 기념 공연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다음 주일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(8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월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14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오후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4-7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(3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까지 파킹랏에 입장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Bishop </a:t>
            </a:r>
            <a:r>
              <a:rPr lang="en-US" altLang="ko-KR" sz="1100" spc="-50" dirty="0" err="1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McVinny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Auditorium 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(43 Dave </a:t>
            </a:r>
            <a:r>
              <a:rPr lang="en-US" altLang="ko-KR" sz="1100" spc="-50" dirty="0" err="1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Gavitt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Way, Providence, RI),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무료입장이며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한국음식이 제공됩니다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6.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중보기도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세바스찬의 완전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모든 교우들과 가족들의 건강을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생일 맞이한 세바스찬을 위해 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(8/5)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조경희님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박승희 권사 올케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폐 건강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박영미 교우의 다리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양승숙 권사의 어깨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정옥자 교우의 손가락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발목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뉴저지 최석은님의 투석을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주승 형제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홍지복 님 장남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스티브 형제의 창업한 비즈니스를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박승희 권사의 건강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윤신혜 자매의 임신을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-Ella (Sarah </a:t>
            </a:r>
            <a:r>
              <a:rPr lang="en-US" altLang="ko-KR" sz="1100" spc="-50" dirty="0" err="1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Mchale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차녀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의 황달 회복을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로드아일랜드 한인들의 건강을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전쟁과 물가로 고통받는 저소득층들을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총기에 위협당하지 않는 안전한 사회를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우크라이나를 위해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분쟁으로 위협받고 있는 가정을 보호하소서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트라우마를 겪게 될 어린이들을 치유하소서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전쟁과 물가로 고통받는 저소득층들을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우크라이나를 위해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분쟁으로 위협받고 있는 가정을 보호하소서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트라우마를 겪게 될 어린이들을 치유하소서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러시아가 평화의 소중함을 깨닫게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-3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차대전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핵전쟁으로 확산되지 않게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기도 제목 업데이트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주보에 알려서 다같이 중보할 기도와 담임목사가 조용히 중보할 기도를 구분하여 봉헌 시간에 제출하여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</a:t>
            </a:r>
          </a:p>
          <a:p>
            <a:pPr marL="137155" indent="-137155">
              <a:spcAft>
                <a:spcPts val="600"/>
              </a:spcAft>
            </a:pPr>
            <a:endParaRPr lang="ko-KR" altLang="en-US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신나는 협동조합의 사역을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포괄적 이민개혁법안 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BBB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상원 통과를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코로나 종식을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 Christmas Pageant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12/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19(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오전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시에 브랜든 에이든 진하 은하가 참석합니다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어린이들은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9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분까지 친교실로 모입니다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srgbClr val="57257D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방문하신 여러분을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‘</a:t>
            </a: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누구라도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</a:t>
            </a: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환영합니다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9" name="AutoShape 4" descr="Image result for ëª»ë ì¡°ìì´ ëì§ ìê¸° ìí´ ì ìë³µ"/>
          <p:cNvSpPr>
            <a:spLocks noChangeAspect="1" noChangeArrowheads="1"/>
          </p:cNvSpPr>
          <p:nvPr/>
        </p:nvSpPr>
        <p:spPr bwMode="auto">
          <a:xfrm>
            <a:off x="181521" y="-89582"/>
            <a:ext cx="300119" cy="3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36" tIns="45018" rIns="90036" bIns="45018" numCol="1" anchor="t" anchorCtr="0" compatLnSpc="1">
            <a:prstTxWarp prst="textNoShape">
              <a:avLst/>
            </a:prstTxWarp>
          </a:bodyPr>
          <a:lstStyle/>
          <a:p>
            <a:endParaRPr lang="en-US" sz="1772" dirty="0"/>
          </a:p>
        </p:txBody>
      </p:sp>
      <p:sp>
        <p:nvSpPr>
          <p:cNvPr id="18" name="Rectangle 17"/>
          <p:cNvSpPr/>
          <p:nvPr/>
        </p:nvSpPr>
        <p:spPr>
          <a:xfrm>
            <a:off x="2989342" y="89545"/>
            <a:ext cx="2362414" cy="274242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ko-KR" altLang="en-US" sz="1182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공동관심사</a:t>
            </a:r>
            <a:r>
              <a:rPr lang="ko-KR" altLang="en-US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 나눔 </a:t>
            </a:r>
            <a:r>
              <a:rPr lang="en-US" altLang="ko-KR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Announcement</a:t>
            </a:r>
            <a:endParaRPr lang="en-US" sz="1182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9021534" y="6039060"/>
            <a:ext cx="2730481" cy="122005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85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담임목사</a:t>
            </a:r>
            <a:r>
              <a:rPr lang="en-US" altLang="ko-KR" sz="985" dirty="0">
                <a:latin typeface="-윤고딕340" panose="02030504000101010101" pitchFamily="18" charset="-127"/>
                <a:ea typeface="-윤고딕340" panose="02030504000101010101" pitchFamily="18" charset="-127"/>
              </a:rPr>
              <a:t> </a:t>
            </a:r>
            <a:r>
              <a:rPr lang="ko-KR" altLang="en-US" sz="985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노용환 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Rev. Noh Yonghwan</a:t>
            </a:r>
            <a:r>
              <a:rPr lang="ko-KR" alt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886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886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985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시무장로</a:t>
            </a:r>
            <a:r>
              <a:rPr lang="en-US" altLang="ko-KR" sz="985" dirty="0">
                <a:latin typeface="-윤고딕340" panose="02030504000101010101" pitchFamily="18" charset="-127"/>
                <a:ea typeface="-윤고딕340" panose="02030504000101010101" pitchFamily="18" charset="-127"/>
              </a:rPr>
              <a:t> </a:t>
            </a:r>
            <a:r>
              <a:rPr lang="ko-KR" altLang="en-US" sz="985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정정욱</a:t>
            </a:r>
            <a:r>
              <a:rPr lang="ko-KR" altLang="en-US" sz="1034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Elder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Jhung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Jhung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Woock</a:t>
            </a:r>
            <a:endParaRPr lang="en-US" altLang="ko-KR" sz="886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546 </a:t>
            </a:r>
            <a:r>
              <a:rPr lang="en-US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Budlong</a:t>
            </a: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Road, Cranston, RI 02920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(401) 339-4713, KOREANUCC.ORG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86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35" y="45866"/>
            <a:ext cx="3845342" cy="410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034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en-US" altLang="ko-KR" sz="1034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 </a:t>
            </a:r>
            <a:endParaRPr lang="en-US" altLang="ko-KR" sz="985" dirty="0">
              <a:solidFill>
                <a:schemeClr val="tx1">
                  <a:lumMod val="50000"/>
                  <a:lumOff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7220"/>
            <a:ext cx="2860035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매 주일 아침이면 늘 같은 시간에 찾아오는 친구가 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미국교회의 스캇 목사입니다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몇 주 전에는 에어컨 바람 새나갈까 문을 닫고 있었더니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배려심이 깊어도 너무 깊은 스캇 목사가 문 앞에 섰다 돌아간 적이 있었습니다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 다음부터는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11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시쯤 되면 틈이 살짝 보일정도로 조금 열어놓습니다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600" spc="-1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지난 주일에는 용건을 갖고 왔습니다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로드아일랜드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UCC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목회자 피크닉에 함께 가자는 제안이었습니다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일정은 알고 있었지만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세미나나 워크샵이 아니어서 원래 생각이 없었습니다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그런데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같이 가자는 길동무가 생기니 마음이 동했습니다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흔쾌히 승락했습니다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그랬더니 기쁜 얼굴로 도시락과 필기도구와 피크닉 체어를 가져와야 된다고 준비물을 알려주었습니다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600" spc="-1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그리고 피크닉 당일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목요일 아침에 스캇목사가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Warwick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아파트로 픽업을 왔습니다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Rehoboth MA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에서 트래픽까지 걸려 한참을 내려왔습니다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참 고맙고 미안했습니다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그래도 신나 보입니다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같이 갈 친구가 생겨서 참 좋다는 겁니다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저도 같은 이유로 좋았습니다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‘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아무리 신나는 피크닉도 길동무가 있느냐 없느냐로 출발하는 느낌이 다르구나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’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생각했습니다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600" spc="-1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지난 몇 주는 인생의 길동무에 대해 숙고했습니다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휴가 중 프린스턴에서 만났던 길동무와 지난 주일 시카고에서 찾아왔던 길동무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그리고 가까이 뉴포트에 사는 길동무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1994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월에 만났던 신학교 친구들을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28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 뒤에도 만나리라 생각도 못했는데 여전히 같은 길을 걷고 있어서 참 고마웠습니다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600" spc="-1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만난지 몇 시간 지나니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그때 그 시절 푸릇한 신학생으로 돌아간 느낌으로 장난도 칩니다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친구들은 알고 나는 몰랐던 모습도 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‘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나는 누구인가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’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에서 잠시 빠져나와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‘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나는 누구였나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’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로 회상에 잠겨봅니다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한 여름입니다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밤이 깁니다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생각하기 좋은 시간입니다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여러분의 인생과 신앙 여정에 함께 걷는 길동무를 떠올려 보시렵니까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?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endParaRPr lang="en-US" altLang="ko-KR" sz="1200" spc="-1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10" y="6082827"/>
            <a:ext cx="1993253" cy="524369"/>
          </a:xfrm>
          <a:prstGeom prst="rect">
            <a:avLst/>
          </a:prstGeom>
        </p:spPr>
      </p:pic>
      <p:pic>
        <p:nvPicPr>
          <p:cNvPr id="1034" name="Picture 10" descr="Facebook Instagram Logo PNG Images, Transparent Facebook Instagram Logo  Image Download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9762" r="75767" b="29524"/>
          <a:stretch/>
        </p:blipFill>
        <p:spPr bwMode="auto">
          <a:xfrm>
            <a:off x="9126432" y="5662009"/>
            <a:ext cx="271191" cy="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Facebook Instagram Logo PNG Images, Transparent Facebook Instagram Logo  Image Download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7" t="29552" r="1183" b="29734"/>
          <a:stretch/>
        </p:blipFill>
        <p:spPr bwMode="auto">
          <a:xfrm>
            <a:off x="9411163" y="5662009"/>
            <a:ext cx="271191" cy="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B0E1FB-898A-4D09-85CF-E9D0F524924B}"/>
              </a:ext>
            </a:extLst>
          </p:cNvPr>
          <p:cNvSpPr/>
          <p:nvPr/>
        </p:nvSpPr>
        <p:spPr>
          <a:xfrm>
            <a:off x="9012812" y="3504545"/>
            <a:ext cx="24858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어떤 상황에도 예배하는 공동체</a:t>
            </a:r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복음을 삶으로 증거하는 공동체</a:t>
            </a:r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solidFill>
                  <a:schemeClr val="bg1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정의와 평화를 추구하는 공동체</a:t>
            </a:r>
            <a:endParaRPr lang="en-US" altLang="ko-KR" sz="900" dirty="0">
              <a:solidFill>
                <a:schemeClr val="bg1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4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제일한인교회는 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1979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 로드아일랜드 주에 처음 설립된 한인교회입니다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다양성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평신도 참여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정의평화 사역에 중점을 두는 그리스도 연합교회 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(United Church of Christ)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 소속되어 있습니다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900" spc="-5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en-US" altLang="ko-KR" sz="9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No matter who you are or where you are on life’s journey, you are welcome here.</a:t>
            </a: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en-US" altLang="ko-KR" sz="10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</a:t>
            </a:r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First Korean Church UCC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또는</a:t>
            </a:r>
            <a:endParaRPr lang="en-US" altLang="ko-KR" sz="8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                   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제일한인교회 </a:t>
            </a:r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UCC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검색</a:t>
            </a:r>
            <a:endParaRPr lang="en-US" altLang="ko-KR" sz="8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0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sz="10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0822A7-2664-4C7B-AB8A-77FC79E184B5}"/>
              </a:ext>
            </a:extLst>
          </p:cNvPr>
          <p:cNvSpPr/>
          <p:nvPr/>
        </p:nvSpPr>
        <p:spPr>
          <a:xfrm>
            <a:off x="6402551" y="3559581"/>
            <a:ext cx="2356939" cy="369332"/>
          </a:xfrm>
          <a:prstGeom prst="rect">
            <a:avLst/>
          </a:prstGeom>
          <a:noFill/>
          <a:ln>
            <a:noFill/>
          </a:ln>
        </p:spPr>
        <p:txBody>
          <a:bodyPr wrap="square" lIns="45018" rIns="45018">
            <a:spAutoFit/>
          </a:bodyPr>
          <a:lstStyle/>
          <a:p>
            <a:pPr latinLnBrk="1"/>
            <a:r>
              <a:rPr lang="en-US" altLang="ko-KR" sz="900" i="1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Parable of the Rich Man, 1627</a:t>
            </a:r>
            <a:br>
              <a:rPr lang="en-US" altLang="ko-KR" sz="900" i="1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900" i="1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Rembrandt </a:t>
            </a:r>
            <a:r>
              <a:rPr lang="en-US" altLang="ko-KR" sz="900" i="1" dirty="0" err="1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Harmenszoon</a:t>
            </a:r>
            <a:r>
              <a:rPr lang="en-US" altLang="ko-KR" sz="900" i="1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van Rijn</a:t>
            </a:r>
            <a:endParaRPr lang="ko-KR" altLang="en-US" sz="900" i="1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59CCF-8676-4D49-B960-4CD07A2803B3}"/>
              </a:ext>
            </a:extLst>
          </p:cNvPr>
          <p:cNvSpPr/>
          <p:nvPr/>
        </p:nvSpPr>
        <p:spPr>
          <a:xfrm>
            <a:off x="78501" y="89545"/>
            <a:ext cx="1881643" cy="274242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ko-KR" altLang="en-US" sz="1182" b="1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목회</a:t>
            </a:r>
            <a:r>
              <a:rPr lang="ko-KR" altLang="en-US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칼럼 </a:t>
            </a:r>
            <a:r>
              <a:rPr lang="en-US" altLang="ko-KR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Pastoral Column</a:t>
            </a:r>
            <a:endParaRPr lang="en-US" sz="1182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6AB3CA2-0BEB-035B-9980-7AAA936A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646488"/>
            <a:ext cx="11704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2551" y="4140712"/>
            <a:ext cx="2662943" cy="94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7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8-7-2022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times" panose="02020603050405020304" pitchFamily="18" charset="0"/>
            </a:endParaRPr>
          </a:p>
          <a:p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성령강림 후 아홉째주일 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times" panose="02020603050405020304" pitchFamily="18" charset="0"/>
            </a:endParaRPr>
          </a:p>
          <a:p>
            <a:r>
              <a:rPr lang="en-US" altLang="ko-KR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Ninth Sunday after Pentecost</a:t>
            </a:r>
          </a:p>
          <a:p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통권 </a:t>
            </a:r>
            <a:r>
              <a:rPr lang="en-US" altLang="ko-KR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44-31</a:t>
            </a:r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호 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985" dirty="0">
              <a:solidFill>
                <a:srgbClr val="1B6D5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80B40-0AD8-9670-9F1D-A8153E89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714" y="-5945"/>
            <a:ext cx="5751814" cy="39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729" y="460673"/>
            <a:ext cx="2884496" cy="9579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 </a:t>
            </a:r>
            <a:r>
              <a:rPr lang="ko-KR" altLang="en-US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입장의 예전 </a:t>
            </a: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</a:t>
            </a:r>
            <a:endParaRPr lang="en-US" altLang="ko-KR" sz="1200" spc="-100" dirty="0">
              <a:solidFill>
                <a:srgbClr val="1B6D5E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1200" spc="-100" dirty="0">
              <a:latin typeface="-윤명조220" panose="02030504000101010101" pitchFamily="18" charset="-127"/>
              <a:ea typeface="-윤명조220" panose="02030504000101010101" pitchFamily="18" charset="-127"/>
            </a:endParaRPr>
          </a:p>
          <a:p>
            <a:pPr marL="180000" marR="0" lvl="0" indent="-3291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예배로 부름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Call to Worship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예배 기원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Invocation</a:t>
            </a:r>
          </a:p>
          <a:p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여는 찬송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Opening Hymn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39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</a:t>
            </a: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은혜를 받으려 모인 성도들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크신 뜻 깨닫게 하옵소서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내 고통의 멍에를 다 벗게 되니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날 구속하신 이름 찬양하리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우리를 곁에서 인도하시니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 거룩한 나라가 이뤄지네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저 마귀와 싸워서 늘 승리하니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큰 영광 주께 돌려 찬양하리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우리의 방패와 창 검 되시니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 승리의 주님을 따릅니다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큰 환난을 당할 때 늘 도우시니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승전가 높이 불러 찬양하리 아멘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</a:t>
            </a:r>
            <a:r>
              <a:rPr lang="en-US" altLang="ko-KR" sz="1200" spc="-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죄의 고백 </a:t>
            </a:r>
            <a:r>
              <a:rPr lang="en-US" altLang="ko-KR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Prayer of Confession </a:t>
            </a:r>
            <a:endParaRPr lang="ko-KR" altLang="en-US" sz="1200" spc="-1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502901" indent="-347459"/>
            <a:r>
              <a:rPr lang="en-US" altLang="ko-KR" sz="12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(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고백 후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자비를 베푸소서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502901" indent="-347459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회중</a:t>
            </a:r>
            <a:r>
              <a:rPr lang="en-US" altLang="ko-KR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</a:t>
            </a:r>
            <a:r>
              <a:rPr lang="en-US" altLang="ko-KR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자비를 베푸소서</a:t>
            </a:r>
            <a:r>
              <a:rPr lang="en-US" altLang="ko-KR" sz="1200" b="1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ko-KR" altLang="en-US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자리에 앉습니다</a:t>
            </a:r>
            <a:r>
              <a:rPr lang="en-US" altLang="ko-KR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  </a:t>
            </a:r>
            <a:endParaRPr lang="en-US" altLang="ko-KR" sz="16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502901" indent="-347459"/>
            <a:endParaRPr lang="en-US" altLang="ko-KR" sz="12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침묵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Silence</a:t>
            </a:r>
          </a:p>
          <a:p>
            <a:pPr>
              <a:defRPr/>
            </a:pPr>
            <a:endParaRPr lang="en-US" altLang="ko-KR" sz="10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사죄 선언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Assurance of Forgiveness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지금 여러분이 아뢴 모든 죄는 용서받았으니 기뻐하고 이웃의 잘못도 용서하십시오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(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아멘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)</a:t>
            </a:r>
            <a:endParaRPr lang="en-US" altLang="ko-KR" sz="1200" b="1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defRPr/>
            </a:pPr>
            <a:endParaRPr lang="en-US" altLang="ko-KR" sz="10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회중 기도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Prayer 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이길자 장로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</a:t>
            </a:r>
          </a:p>
          <a:p>
            <a:pPr>
              <a:defRPr/>
            </a:pPr>
            <a:r>
              <a:rPr lang="en-US" altLang="ko-KR" sz="105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6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주의 기도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The Lord’s Prayer </a:t>
            </a:r>
          </a:p>
          <a:p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>
              <a:defRPr/>
            </a:pPr>
            <a:endParaRPr lang="en-US" altLang="ko-KR" sz="9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endParaRPr lang="en-US" altLang="ko-KR" sz="8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183600">
              <a:defRPr/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9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2873"/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19" y="45867"/>
            <a:ext cx="11747513" cy="36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15" name="Rectangle 14"/>
          <p:cNvSpPr/>
          <p:nvPr/>
        </p:nvSpPr>
        <p:spPr>
          <a:xfrm>
            <a:off x="55346" y="64509"/>
            <a:ext cx="11590129" cy="307777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1378" b="1" kern="14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0807</a:t>
            </a:r>
            <a:r>
              <a:rPr lang="en-US" altLang="ko-KR" sz="1378" b="1" kern="14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378" b="1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공동예배</a:t>
            </a:r>
            <a:r>
              <a:rPr lang="ko-KR" altLang="en-US" sz="1378" b="1" kern="1400" dirty="0">
                <a:latin typeface="KoPub바탕체 Bold" panose="00000800000000000000" pitchFamily="2" charset="-127"/>
                <a:ea typeface="KoPub바탕체 Bold" panose="00000800000000000000" pitchFamily="2" charset="-127"/>
              </a:rPr>
              <a:t> </a:t>
            </a:r>
            <a:r>
              <a:rPr lang="ko-KR" altLang="en-US" sz="1378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성령강림 후 아홉째주일</a:t>
            </a:r>
            <a:r>
              <a:rPr lang="en-US" altLang="ko-KR" sz="14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                                               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                                    ○ 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헌금은 입장할 때  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Tray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 넣어주세요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○ 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순서자는 우측 단상 마이크를 이용해 주세요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r>
              <a:rPr lang="en-US" altLang="ko-KR" sz="900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endParaRPr lang="en-US" altLang="ko-KR" sz="900" dirty="0"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4376" y="455505"/>
            <a:ext cx="3060593" cy="11233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310884"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모두는 그리스도의 몸이고</a:t>
            </a:r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각자는 그 분의 지체입니다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그리스도께서 우리를 위해 평화를 이루셨으니 하나님 안에서 하나가 됩시다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평화가 여러분과 함께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회중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또한 목사님과 함께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서로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평화를 빕니다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</a:p>
          <a:p>
            <a:pPr algn="ctr">
              <a:defRPr/>
            </a:pPr>
            <a:endParaRPr lang="en-US" altLang="ko-KR" sz="1200" spc="-100" dirty="0">
              <a:solidFill>
                <a:srgbClr val="57257D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성찬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Holy Communion </a:t>
            </a:r>
            <a:r>
              <a:rPr lang="ko-KR" altLang="en-US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모두 앞으로 나와주십시오</a:t>
            </a:r>
            <a:r>
              <a:rPr lang="en-US" altLang="ko-KR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</a:t>
            </a:r>
          </a:p>
          <a:p>
            <a:pPr algn="ctr">
              <a:defRPr/>
            </a:pPr>
            <a:endParaRPr lang="en-US" altLang="ko-KR" sz="1200" spc="-100" dirty="0">
              <a:solidFill>
                <a:srgbClr val="57257D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ctr">
              <a:defRPr/>
            </a:pP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 </a:t>
            </a:r>
            <a:r>
              <a:rPr lang="ko-KR" altLang="en-US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말씀의 예전 </a:t>
            </a: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</a:t>
            </a:r>
          </a:p>
          <a:p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spcAft>
                <a:spcPts val="295"/>
              </a:spcAft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시편 낭송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50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하느님께서 말씀하셨다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해뜨는 데서 해 지는 데까지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온 세상을 부르셨다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더없이 아름다운 시온산에서 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하느님께서 눈부시게 나타나셨으니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 하느님 행차하신다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삼키는 불길 앞세우고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돌개바람 거느리고 오신다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당신 백성을 심판하시려고 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위로 하늘을 부르시고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또 땅을 부르시며 이르신다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br>
              <a:rPr lang="en-US" altLang="ko-KR" sz="6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5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나를 믿는 자들을 불러 모아라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나와 계약 맺은 자들을 불러 모아라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br>
              <a:rPr lang="en-US" altLang="ko-KR" sz="6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23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올바르게 사는 이에게 〇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하느님의 구원을 보여주리라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⦿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영광이 성부와 성자와 성령께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처음과 같이 지금도 그리고 영원히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spcAft>
                <a:spcPts val="295"/>
              </a:spcAft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</a:t>
            </a: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성서 봉독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누가복음서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12:16-21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양은정 목사</a:t>
            </a:r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봉독자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누가공동체가 전한 거룩한 복음입니다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모두 자리에서 일어서 주십시오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>
              <a:spcAft>
                <a:spcPts val="295"/>
              </a:spcAft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그리스도께서 우리를 위하여 평화를   이루셨으니 주님 안에서 하나가 됩시다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주님의 평화가 항상 여러분과 함께 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회중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또한 목사님과 함께 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!    </a:t>
            </a: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서로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주님의 평화를 빕니다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53048">
              <a:spcAft>
                <a:spcPts val="300"/>
              </a:spcAft>
            </a:pP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0620" y="456307"/>
            <a:ext cx="3060593" cy="667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</a:t>
            </a: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성서 봉독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누가복음서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12:35-38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박현주 교우</a:t>
            </a:r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봉독자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누가공동체가 전한 거룩한 복음입니다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모두 자리에서 일어서 주십시오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53048"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ko-KR" sz="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35  “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너희는 허리에 띠를 띠고 등불을 켜놓고 준비하고 있어라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36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마치 혼인잔치에서 돌아오는 주인이 문을 두드리면 곧 열어주려고 기다리고 있는 사람들처럼 되어라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37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주인이 돌아왔을 때 깨어 있다가 주인을 맞이하는 종들은 행복하다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 주인은 띠를 띠고 그들을 식탁에 앉히고 곁에 와서 시중을 들어줄 것이다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38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주인이 밤중에 오든 새벽녘에 오든 준비하고 있다가 주인을 맞이하는 종들은 얼마나 행복하겠느냐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?</a:t>
            </a:r>
            <a:endParaRPr kumimoji="0" lang="en-US" altLang="ko-KR" sz="6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53048"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6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53048"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봉독자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말씀입니다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b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다함께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하나님께 감사드립니다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endParaRPr lang="en-US" altLang="ko-KR" sz="3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4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이 말씀 따라 사는 동안 지치지 않게 하시고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말씀 따라 사는 동안 주님 나라 이루소서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1100" spc="-1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ko-KR" altLang="en-US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하늘뜻펴기 </a:t>
            </a:r>
            <a:r>
              <a:rPr lang="en-US" altLang="ko-KR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행복 너머 </a:t>
            </a:r>
            <a:r>
              <a:rPr lang="en-US" altLang="ko-KR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노용환 목사</a:t>
            </a:r>
            <a:endParaRPr lang="en-US" altLang="ko-KR" sz="1200" spc="-12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1200" spc="-12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ctr"/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:::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파송의 예전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:::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Medium" panose="00000600000000000000" pitchFamily="2" charset="-127"/>
              <a:ea typeface="KoPub바탕체 Medium" panose="00000600000000000000" pitchFamily="2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봉헌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Offering </a:t>
            </a:r>
            <a:r>
              <a:rPr lang="en-US" altLang="ko-KR" sz="1200" spc="-5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kumimoji="0" lang="en-US" altLang="ko-KR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285</a:t>
            </a:r>
            <a:r>
              <a:rPr kumimoji="0" lang="ko-KR" alt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장 </a:t>
            </a:r>
            <a:r>
              <a:rPr kumimoji="0" lang="en-US" altLang="ko-KR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(209)</a:t>
            </a:r>
            <a:r>
              <a:rPr kumimoji="0" lang="ko-KR" alt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박영미 교우</a:t>
            </a:r>
            <a:r>
              <a:rPr kumimoji="0" lang="en-US" altLang="ko-KR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주의 말씀 받은 그 날 참 기쁘고 복되도다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기쁜 맘 못 이겨서 온 세상에 전하노라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후렴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기쁜 날 기쁜 날 나의 죄 다 씻은 날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늘 꺠어서 기도하고 늘 기쁘게 살아아가리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새 사람된 그 날 부터 평안한 맘 늘 있어서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복된 말 전하는 일 나의 본분 삼았도다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lvl="0"/>
            <a:r>
              <a:rPr lang="ko-KR" altLang="en-US" sz="10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모든 것은 우리의 호흡까지도 모두 하나님의 것입니다</a:t>
            </a:r>
            <a:r>
              <a:rPr lang="en-US" altLang="ko-KR" sz="10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0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허락하신 날들 동안 하나님 뜻에 따라 사용하게 하옵소서</a:t>
            </a:r>
            <a:r>
              <a:rPr lang="en-US" altLang="ko-KR" sz="10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87790" y="1904116"/>
            <a:ext cx="181895" cy="63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36" tIns="45018" rIns="90036" bIns="45018" numCol="1" anchor="ctr" anchorCtr="0" compatLnSpc="1">
            <a:prstTxWarp prst="textNoShape">
              <a:avLst/>
            </a:prstTxWarp>
            <a:spAutoFit/>
          </a:bodyPr>
          <a:lstStyle/>
          <a:p>
            <a:pPr defTabSz="900284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772">
                <a:latin typeface="Arial" panose="020B0604020202020204" pitchFamily="34" charset="0"/>
              </a:rPr>
            </a:br>
            <a:endParaRPr lang="en-US" altLang="en-US" sz="1772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220" y="141403"/>
            <a:ext cx="65" cy="2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002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72" dirty="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0E2C51-F5A9-4679-BC48-C5D3525BD32B}"/>
              </a:ext>
            </a:extLst>
          </p:cNvPr>
          <p:cNvSpPr/>
          <p:nvPr/>
        </p:nvSpPr>
        <p:spPr>
          <a:xfrm>
            <a:off x="8809670" y="439367"/>
            <a:ext cx="2884494" cy="537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공동관심사의 나눔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정정욱 장로</a:t>
            </a: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>
              <a:defRPr/>
            </a:pP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◉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파송 찬양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582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(261)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1,3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절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어둔 밤 마음에 잠겨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역사에 어둠 짙었을때에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계명성 동쪽에 밝아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나라 여명이 왔다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고요한 아침의 나라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빛 속에 새롭다 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빛 삶 속에 얽혀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땅에 생명탑 놓아간다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br>
              <a:rPr lang="en-US" altLang="ko-KR" sz="6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맑은 샘 줄기 용솟아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거칠은 땅에 흘러 적실 때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기름진 푸른 벌판이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눈 앞에 활짝 트인다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고요한 아침의 나라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새 하늘 새 땅아 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길이 꺼지지 않는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인류의 횃불되어 타거라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endParaRPr lang="en-US" altLang="ko-KR" sz="1200" spc="-1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파송사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Sending Message</a:t>
            </a:r>
          </a:p>
          <a:p>
            <a:pPr marL="466327" indent="-310884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이제 평안히 돌아가십시오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복음의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말씀을 들었으니 한 주간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내가 무엇을 두려워하는지 알아차려 보십시오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(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</a:p>
          <a:p>
            <a:pPr>
              <a:defRPr/>
            </a:pPr>
            <a:endParaRPr lang="en-US" altLang="ko-KR" sz="800" b="1" spc="-100" dirty="0">
              <a:solidFill>
                <a:srgbClr val="7030A0"/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축도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Benediction</a:t>
            </a:r>
            <a:endParaRPr lang="en-US" altLang="ko-KR" sz="1200" spc="-100" dirty="0">
              <a:solidFill>
                <a:prstClr val="black">
                  <a:lumMod val="50000"/>
                  <a:lumOff val="50000"/>
                </a:prst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2873"/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16D3CD-45F2-4B18-A78E-02F4C60DB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53595"/>
              </p:ext>
            </p:extLst>
          </p:nvPr>
        </p:nvGraphicFramePr>
        <p:xfrm>
          <a:off x="8848365" y="5812134"/>
          <a:ext cx="2793544" cy="9813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8709">
                  <a:extLst>
                    <a:ext uri="{9D8B030D-6E8A-4147-A177-3AD203B41FA5}">
                      <a16:colId xmlns:a16="http://schemas.microsoft.com/office/drawing/2014/main" val="149897275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1991784048"/>
                    </a:ext>
                  </a:extLst>
                </a:gridCol>
                <a:gridCol w="558708">
                  <a:extLst>
                    <a:ext uri="{9D8B030D-6E8A-4147-A177-3AD203B41FA5}">
                      <a16:colId xmlns:a16="http://schemas.microsoft.com/office/drawing/2014/main" val="2749495627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4087205299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2045838008"/>
                    </a:ext>
                  </a:extLst>
                </a:gridCol>
              </a:tblGrid>
              <a:tr h="245839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8/7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8/21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8/28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93555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회중기도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이길자</a:t>
                      </a:r>
                      <a:endParaRPr lang="en-US" sz="700" kern="1200" spc="-20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정정욱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박성옥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kern="1200" spc="-200" baseline="0" dirty="0">
                          <a:solidFill>
                            <a:schemeClr val="tx1"/>
                          </a:solidFill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공동기도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84663"/>
                  </a:ext>
                </a:extLst>
              </a:tr>
              <a:tr h="2458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성서봉독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박현주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양은정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박현주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양은정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31128"/>
                  </a:ext>
                </a:extLst>
              </a:tr>
              <a:tr h="2458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봉헌위원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박영미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양승숙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한정순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박영미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1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207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9E3DD0F20314C8447BF29BA73855A" ma:contentTypeVersion="10" ma:contentTypeDescription="Create a new document." ma:contentTypeScope="" ma:versionID="35e8850d86578afe9965480a89a9d257">
  <xsd:schema xmlns:xsd="http://www.w3.org/2001/XMLSchema" xmlns:xs="http://www.w3.org/2001/XMLSchema" xmlns:p="http://schemas.microsoft.com/office/2006/metadata/properties" xmlns:ns3="33f8a0d5-de4f-4b8e-8371-2b396b7fa385" targetNamespace="http://schemas.microsoft.com/office/2006/metadata/properties" ma:root="true" ma:fieldsID="4ccfaeeec1f59debbb46751b42463f22" ns3:_="">
    <xsd:import namespace="33f8a0d5-de4f-4b8e-8371-2b396b7fa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8a0d5-de4f-4b8e-8371-2b396b7fa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29D70-F86E-4F68-B567-7A290F4863A1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33f8a0d5-de4f-4b8e-8371-2b396b7fa38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125252-1C33-4E6C-92B3-EA360ABDC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9E216-EF51-41D0-8856-582A4EB8C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8a0d5-de4f-4b8e-8371-2b396b7fa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423908</TotalTime>
  <Words>1688</Words>
  <Application>Microsoft Office PowerPoint</Application>
  <PresentationFormat>Custom</PresentationFormat>
  <Paragraphs>224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KoPubWorld바탕체 Light</vt:lpstr>
      <vt:lpstr>KoPub돋움체 Bold</vt:lpstr>
      <vt:lpstr>KoPub돋움체 Light</vt:lpstr>
      <vt:lpstr>KoPub돋움체 Medium</vt:lpstr>
      <vt:lpstr>KoPub바탕체 Bold</vt:lpstr>
      <vt:lpstr>KoPub바탕체 Light</vt:lpstr>
      <vt:lpstr>KoPub바탕체 Medium</vt:lpstr>
      <vt:lpstr>나눔명조</vt:lpstr>
      <vt:lpstr>-윤고딕320</vt:lpstr>
      <vt:lpstr>-윤고딕330</vt:lpstr>
      <vt:lpstr>-윤고딕340</vt:lpstr>
      <vt:lpstr>-윤명조220</vt:lpstr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</dc:title>
  <dc:creator>Windows 사용자</dc:creator>
  <cp:lastModifiedBy>Yonghwan Noh</cp:lastModifiedBy>
  <cp:revision>3194</cp:revision>
  <cp:lastPrinted>2022-06-19T15:46:46Z</cp:lastPrinted>
  <dcterms:created xsi:type="dcterms:W3CDTF">2017-11-10T03:55:42Z</dcterms:created>
  <dcterms:modified xsi:type="dcterms:W3CDTF">2022-08-07T15:29:35Z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0x0101001FC9E3DD0F20314C8447BF29BA73855A</vt:lpwstr>
  </property>
</Properties>
</file>